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2" r:id="rId6"/>
    <p:sldId id="263" r:id="rId7"/>
    <p:sldId id="260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3130"/>
    <a:srgbClr val="003A4C"/>
    <a:srgbClr val="1F4345"/>
    <a:srgbClr val="1A4A49"/>
    <a:srgbClr val="1E585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9679F4-39DE-4C01-B059-EBC5E1E1B846}" type="datetimeFigureOut">
              <a:rPr lang="ru-RU" smtClean="0"/>
              <a:t>20.12.2012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EA07C9-6B08-4470-A300-86EEEBB6875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EA07C9-6B08-4470-A300-86EEEBB68756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5" name="Содержимое 34" descr="LPBHmGSk3_M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-16953"/>
            <a:ext cx="9144000" cy="6874953"/>
          </a:xfrm>
        </p:spPr>
      </p:pic>
      <p:sp>
        <p:nvSpPr>
          <p:cNvPr id="41" name="TextBox 40"/>
          <p:cNvSpPr txBox="1"/>
          <p:nvPr/>
        </p:nvSpPr>
        <p:spPr>
          <a:xfrm>
            <a:off x="-1117142" y="260648"/>
            <a:ext cx="10261142" cy="21544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dirty="0" smtClean="0">
                <a:solidFill>
                  <a:srgbClr val="1A4A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David" pitchFamily="34" charset="-79"/>
              </a:rPr>
              <a:t>Презентация на тему:</a:t>
            </a:r>
          </a:p>
          <a:p>
            <a:r>
              <a:rPr lang="ru-RU" sz="3600" dirty="0" smtClean="0">
                <a:solidFill>
                  <a:srgbClr val="1A4A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David" pitchFamily="34" charset="-79"/>
              </a:rPr>
              <a:t>          </a:t>
            </a:r>
            <a:r>
              <a:rPr lang="ru-RU" sz="4000" dirty="0" smtClean="0">
                <a:solidFill>
                  <a:srgbClr val="1A4A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David" pitchFamily="34" charset="-79"/>
              </a:rPr>
              <a:t>Влияние </a:t>
            </a:r>
            <a:r>
              <a:rPr lang="ru-RU" sz="4000" dirty="0" smtClean="0">
                <a:solidFill>
                  <a:srgbClr val="1A4A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David" pitchFamily="34" charset="-79"/>
              </a:rPr>
              <a:t>загрязнений на здоровье </a:t>
            </a:r>
            <a:endParaRPr lang="ru-RU" sz="4000" dirty="0" smtClean="0">
              <a:solidFill>
                <a:srgbClr val="1A4A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  <a:cs typeface="David" pitchFamily="34" charset="-79"/>
            </a:endParaRPr>
          </a:p>
          <a:p>
            <a:r>
              <a:rPr lang="ru-RU" sz="4000" dirty="0" smtClean="0">
                <a:solidFill>
                  <a:srgbClr val="1A4A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David" pitchFamily="34" charset="-79"/>
              </a:rPr>
              <a:t> </a:t>
            </a:r>
            <a:r>
              <a:rPr lang="ru-RU" sz="4000" dirty="0" smtClean="0">
                <a:solidFill>
                  <a:srgbClr val="1A4A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David" pitchFamily="34" charset="-79"/>
              </a:rPr>
              <a:t>             людей </a:t>
            </a:r>
            <a:r>
              <a:rPr lang="ru-RU" sz="4000" dirty="0" smtClean="0">
                <a:solidFill>
                  <a:srgbClr val="1A4A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David" pitchFamily="34" charset="-79"/>
              </a:rPr>
              <a:t>и окружающую среду.</a:t>
            </a:r>
            <a:endParaRPr lang="ru-RU" sz="4000" dirty="0" smtClean="0">
              <a:solidFill>
                <a:srgbClr val="1A4A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  <a:cs typeface="David" pitchFamily="34" charset="-79"/>
            </a:endParaRPr>
          </a:p>
          <a:p>
            <a:endParaRPr lang="ru-RU" dirty="0"/>
          </a:p>
        </p:txBody>
      </p:sp>
      <p:sp>
        <p:nvSpPr>
          <p:cNvPr id="43" name="TextBox 42"/>
          <p:cNvSpPr txBox="1"/>
          <p:nvPr/>
        </p:nvSpPr>
        <p:spPr>
          <a:xfrm>
            <a:off x="5543600" y="4221088"/>
            <a:ext cx="36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1131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Leelawadee" pitchFamily="34" charset="-34"/>
              </a:rPr>
              <a:t>Ученицы 11-А класса</a:t>
            </a:r>
          </a:p>
          <a:p>
            <a:r>
              <a:rPr lang="ru-RU" sz="2400" dirty="0" err="1" smtClean="0">
                <a:solidFill>
                  <a:srgbClr val="1131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Leelawadee" pitchFamily="34" charset="-34"/>
              </a:rPr>
              <a:t>Тамановой</a:t>
            </a:r>
            <a:r>
              <a:rPr lang="ru-RU" sz="2400" dirty="0" smtClean="0">
                <a:solidFill>
                  <a:srgbClr val="1131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Leelawadee" pitchFamily="34" charset="-34"/>
              </a:rPr>
              <a:t> Дарьи</a:t>
            </a:r>
            <a:endParaRPr lang="ru-RU" sz="2400" dirty="0">
              <a:solidFill>
                <a:srgbClr val="11313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  <a:cs typeface="Leelawadee" pitchFamily="34" charset="-34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build="allAtOnce"/>
      <p:bldP spid="43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ORe3WLqhmA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683568" y="1340768"/>
            <a:ext cx="784887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113130"/>
                </a:solidFill>
                <a:latin typeface="Century Gothic" pitchFamily="34" charset="0"/>
              </a:rPr>
              <a:t>После взрывов атомных бомб и атомных электростанций началось загрязнение радиоактивными веществами. У человека </a:t>
            </a:r>
            <a:r>
              <a:rPr lang="ru-RU" sz="2800" b="1" dirty="0" err="1" smtClean="0">
                <a:solidFill>
                  <a:srgbClr val="113130"/>
                </a:solidFill>
                <a:latin typeface="Century Gothic" pitchFamily="34" charset="0"/>
              </a:rPr>
              <a:t>радоиактивное</a:t>
            </a:r>
            <a:r>
              <a:rPr lang="ru-RU" sz="2800" b="1" dirty="0" smtClean="0">
                <a:solidFill>
                  <a:srgbClr val="113130"/>
                </a:solidFill>
                <a:latin typeface="Century Gothic" pitchFamily="34" charset="0"/>
              </a:rPr>
              <a:t> излучение вызывает лучевую болезнь и ведет к появлению наследственных заболеваний.</a:t>
            </a:r>
            <a:endParaRPr lang="ru-RU" sz="2800" b="1" dirty="0">
              <a:solidFill>
                <a:srgbClr val="11313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y_409c86f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5508104" y="260648"/>
            <a:ext cx="331236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 smtClean="0">
                <a:solidFill>
                  <a:srgbClr val="1131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Загрязнение атмосферного воздуха таит в себе не только угрозу здоровью людей, но и носит большой экономический ущерб.</a:t>
            </a:r>
            <a:endParaRPr lang="ru-RU" sz="2800" i="1" dirty="0">
              <a:solidFill>
                <a:srgbClr val="11313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3" name="Содержимое 12" descr="207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4" name="TextBox 13"/>
          <p:cNvSpPr txBox="1"/>
          <p:nvPr/>
        </p:nvSpPr>
        <p:spPr>
          <a:xfrm>
            <a:off x="2051720" y="188640"/>
            <a:ext cx="54726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СПАСИБО ЗА ВНИМАНИЕ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qfoNYrgZL7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683568" y="260648"/>
            <a:ext cx="770485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1131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  Деятельность </a:t>
            </a:r>
            <a:r>
              <a:rPr lang="ru-RU" sz="2800" dirty="0" smtClean="0">
                <a:solidFill>
                  <a:srgbClr val="1131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человека за последние 10 – 20 тысячелетий проявилась практически на всей </a:t>
            </a:r>
            <a:r>
              <a:rPr lang="ru-RU" sz="2800" dirty="0" smtClean="0">
                <a:solidFill>
                  <a:srgbClr val="1131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территории </a:t>
            </a:r>
            <a:r>
              <a:rPr lang="ru-RU" sz="2800" b="1" dirty="0" smtClean="0">
                <a:solidFill>
                  <a:srgbClr val="1131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Земного </a:t>
            </a:r>
            <a:r>
              <a:rPr lang="ru-RU" sz="2800" b="1" dirty="0" smtClean="0">
                <a:solidFill>
                  <a:srgbClr val="1131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шара</a:t>
            </a:r>
            <a:r>
              <a:rPr lang="ru-RU" sz="2800" dirty="0" smtClean="0">
                <a:solidFill>
                  <a:srgbClr val="1131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. Но всё чаще </a:t>
            </a:r>
            <a:r>
              <a:rPr lang="ru-RU" sz="2800" dirty="0" smtClean="0">
                <a:solidFill>
                  <a:srgbClr val="1131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любая деятельность </a:t>
            </a:r>
            <a:r>
              <a:rPr lang="ru-RU" sz="2800" dirty="0" smtClean="0">
                <a:solidFill>
                  <a:srgbClr val="1131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человека становится основным источником загрязнения окружающей среды.</a:t>
            </a:r>
            <a:endParaRPr lang="ru-RU" sz="2800" dirty="0">
              <a:solidFill>
                <a:srgbClr val="11313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pic>
        <p:nvPicPr>
          <p:cNvPr id="9" name="Рисунок 8" descr="eco01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31640" y="3068960"/>
            <a:ext cx="6552728" cy="3517123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RRq26wi71d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7" name="TextBox 6"/>
          <p:cNvSpPr txBox="1"/>
          <p:nvPr/>
        </p:nvSpPr>
        <p:spPr>
          <a:xfrm>
            <a:off x="0" y="0"/>
            <a:ext cx="9144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1131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Около 85 % всех заболеваний современного человека связано с неблагоприятными условиями окружающей среды, возникающими по его же вине. Мало того, что катастрофически падает здоровье людей: появились ранее неизвестные заболевания, причины их бывает очень трудно установить</a:t>
            </a:r>
            <a:r>
              <a:rPr lang="ru-RU" sz="2800" dirty="0" smtClean="0">
                <a:solidFill>
                  <a:srgbClr val="1131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.</a:t>
            </a:r>
          </a:p>
          <a:p>
            <a:pPr algn="ctr"/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algn="ctr"/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" name="Содержимое 11" descr="LVWFQlHT-Y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3" name="TextBox 12"/>
          <p:cNvSpPr txBox="1"/>
          <p:nvPr/>
        </p:nvSpPr>
        <p:spPr>
          <a:xfrm>
            <a:off x="5364088" y="1340768"/>
            <a:ext cx="399593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!</a:t>
            </a: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Многие </a:t>
            </a: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болезни стали излечиваться труднее, чем раньше. Поэтому сейчас очень остро стоит проблема «Здоровье человека и окружающая среда</a:t>
            </a: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»</a:t>
            </a: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!</a:t>
            </a:r>
            <a:endParaRPr lang="ru-RU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79512" y="404664"/>
            <a:ext cx="4464496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Принято считать, что по степени опасности для здоровья человека среди химических загрязнителей первенство в настоящее время принадлежит тяжелым металлам, хлорированным углеводородам, нитратам, нитритам и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нитросоединениям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, асбесту, пестицидам.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allAtOnce"/>
      <p:bldP spid="17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" name="Содержимое 9" descr="wIjNNw-qitM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467" y="0"/>
            <a:ext cx="9128533" cy="6858000"/>
          </a:xfrm>
        </p:spPr>
      </p:pic>
      <p:sp>
        <p:nvSpPr>
          <p:cNvPr id="11" name="TextBox 10"/>
          <p:cNvSpPr txBox="1"/>
          <p:nvPr/>
        </p:nvSpPr>
        <p:spPr>
          <a:xfrm>
            <a:off x="4716016" y="188640"/>
            <a:ext cx="4176464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 В периоды, когда загрязнение достигает высокого уровня, многие люди жалуются на головные боли, раздражения глаз и носоглотки, тошноту и общее плохое самочувствие. На слизистые оболочки, по-видимому, действует в основном озон.</a:t>
            </a: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4" name="Содержимое 13" descr="th1Ynv4uW1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</p:spPr>
      </p:pic>
      <p:sp>
        <p:nvSpPr>
          <p:cNvPr id="15" name="TextBox 14"/>
          <p:cNvSpPr txBox="1"/>
          <p:nvPr/>
        </p:nvSpPr>
        <p:spPr>
          <a:xfrm>
            <a:off x="467544" y="2204864"/>
            <a:ext cx="81724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1131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Присутствие аэрозолей </a:t>
            </a:r>
            <a:r>
              <a:rPr lang="ru-RU" sz="2800" dirty="0" err="1" smtClean="0">
                <a:solidFill>
                  <a:srgbClr val="1131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кислотыты</a:t>
            </a:r>
            <a:r>
              <a:rPr lang="ru-RU" sz="2800" dirty="0" smtClean="0">
                <a:solidFill>
                  <a:srgbClr val="1131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, гл. образом серной, </a:t>
            </a:r>
            <a:r>
              <a:rPr lang="ru-RU" sz="2800" dirty="0" err="1" smtClean="0">
                <a:solidFill>
                  <a:srgbClr val="1131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георрелирует</a:t>
            </a:r>
            <a:r>
              <a:rPr lang="ru-RU" sz="2800" dirty="0" smtClean="0">
                <a:solidFill>
                  <a:srgbClr val="1131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с учащением приступов астмы. Из-за угарного газа возникает ослабление мыслительной деятельности, сонливость и головные боли. С высокими уровнями взвесей, действующими длительное время связывает респираторные заболевания и рак легких.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aTtUugOfK8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79271"/>
          </a:xfrm>
        </p:spPr>
      </p:pic>
      <p:sp>
        <p:nvSpPr>
          <p:cNvPr id="6" name="TextBox 5"/>
          <p:cNvSpPr txBox="1"/>
          <p:nvPr/>
        </p:nvSpPr>
        <p:spPr>
          <a:xfrm>
            <a:off x="0" y="0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113130"/>
                </a:solidFill>
                <a:latin typeface="Century Gothic" pitchFamily="34" charset="0"/>
              </a:rPr>
              <a:t>Воздействие сернистого газа и его производных на человека и животных проявляется, прежде всего, в поражении верхних дыхательных путей. Сернистый газ может нарушить углеводный и белковый обмен, снизить сопротивляемость организма к возбудителям инфекций.</a:t>
            </a:r>
            <a:endParaRPr lang="ru-RU" sz="2800" dirty="0">
              <a:solidFill>
                <a:srgbClr val="113130"/>
              </a:solidFill>
              <a:latin typeface="Century Gothic" pitchFamily="34" charset="0"/>
            </a:endParaRPr>
          </a:p>
        </p:txBody>
      </p:sp>
      <p:pic>
        <p:nvPicPr>
          <p:cNvPr id="7" name="Рисунок 6" descr="images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0509635">
            <a:off x="238773" y="3468323"/>
            <a:ext cx="3827281" cy="2143277"/>
          </a:xfrm>
          <a:prstGeom prst="rect">
            <a:avLst/>
          </a:prstGeom>
        </p:spPr>
      </p:pic>
      <p:pic>
        <p:nvPicPr>
          <p:cNvPr id="8" name="Рисунок 7" descr="images (3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20466256">
            <a:off x="2804419" y="3560400"/>
            <a:ext cx="3841623" cy="2174833"/>
          </a:xfrm>
          <a:prstGeom prst="rect">
            <a:avLst/>
          </a:prstGeom>
        </p:spPr>
      </p:pic>
      <p:pic>
        <p:nvPicPr>
          <p:cNvPr id="9" name="Рисунок 8" descr="images (5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20497440">
            <a:off x="5126672" y="4165464"/>
            <a:ext cx="3774268" cy="2152495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uHdrQw0umv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7" name="TextBox 6"/>
          <p:cNvSpPr txBox="1"/>
          <p:nvPr/>
        </p:nvSpPr>
        <p:spPr>
          <a:xfrm>
            <a:off x="1403648" y="260648"/>
            <a:ext cx="691276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1131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Неблагоприятно влияет на здоровье людей и животных выбрасываемые автотранспортом соединения свинца, приводящие к нервным расстройствам, малокровию, потере памяти, слепоте и бесплодию.</a:t>
            </a:r>
            <a:endParaRPr lang="ru-RU" sz="2800" dirty="0">
              <a:solidFill>
                <a:srgbClr val="11313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kIKi9B--SeQ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5327576" y="404664"/>
            <a:ext cx="3816424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latin typeface="Century Gothic" pitchFamily="34" charset="0"/>
              </a:rPr>
              <a:t>Высокая запыленность воздуха приводит к легочным и аллергическим заболеваниям, зарегистрированным у 20 % городского населения планеты. Опасные загрязнители образуются при производстве цемента и стекла.</a:t>
            </a:r>
            <a:endParaRPr lang="ru-RU" sz="2800" dirty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331</Words>
  <Application>Microsoft Office PowerPoint</Application>
  <PresentationFormat>Экран (4:3)</PresentationFormat>
  <Paragraphs>18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Dary</dc:creator>
  <cp:lastModifiedBy>10092012</cp:lastModifiedBy>
  <cp:revision>20</cp:revision>
  <dcterms:created xsi:type="dcterms:W3CDTF">2012-12-20T19:09:20Z</dcterms:created>
  <dcterms:modified xsi:type="dcterms:W3CDTF">2012-12-20T21:49:45Z</dcterms:modified>
</cp:coreProperties>
</file>