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60"/>
  </p:normalViewPr>
  <p:slideViewPr>
    <p:cSldViewPr>
      <p:cViewPr varScale="1">
        <p:scale>
          <a:sx n="46" d="100"/>
          <a:sy n="46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EA75-FAD5-480B-8493-6D7D2C48EF7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2D78D-7D5A-4532-A600-B4845E41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0631-B45C-4507-8940-8E029A54EB2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30B4-ADB3-4403-84DF-2B52E196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ta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102374"/>
            <a:ext cx="7772400" cy="175562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0581666_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52600"/>
            <a:ext cx="5505400" cy="5505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формула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С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1602" y="285728"/>
            <a:ext cx="5929354" cy="62865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85728"/>
            <a:ext cx="6215106" cy="621510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Аскорбииновая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кислота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 — органическое соединение, родственное глюкозе, является одним из основных питательных веществ в человеческом рационе, которое необходимо для нормального функционирования соединительной и костной ткани. Выполняет биологические функции восстановителя и кофермента некоторых метаболических процессов, является антиоксидантом. Биологически активен только один из изомеров — </a:t>
            </a:r>
            <a:r>
              <a:rPr lang="ru-RU" i="1" dirty="0" smtClean="0">
                <a:latin typeface="Arial Narrow" pitchFamily="34" charset="0"/>
              </a:rPr>
              <a:t>L-</a:t>
            </a:r>
            <a:r>
              <a:rPr lang="ru-RU" dirty="0" smtClean="0">
                <a:latin typeface="Arial Narrow" pitchFamily="34" charset="0"/>
              </a:rPr>
              <a:t>аскорбиновая кислота, который называют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витамином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r>
              <a:rPr lang="ru-RU" dirty="0" smtClean="0">
                <a:latin typeface="Arial Narrow" pitchFamily="34" charset="0"/>
              </a:rPr>
              <a:t>В природе аскорбиновая кислота содержится во фруктах, ягодах и овощах (в особенности в плодах шиповника, чёрной смородины, в болгарском перце и яблоках)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с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08720"/>
            <a:ext cx="4143372" cy="5508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796908"/>
          </a:xfrm>
        </p:spPr>
        <p:txBody>
          <a:bodyPr/>
          <a:lstStyle/>
          <a:p>
            <a:r>
              <a:rPr lang="ru-RU" dirty="0" smtClean="0"/>
              <a:t>Применение: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928670"/>
            <a:ext cx="6357950" cy="592933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Arial Narrow" pitchFamily="34" charset="0"/>
              </a:rPr>
              <a:t>Фармакология</a:t>
            </a:r>
          </a:p>
          <a:p>
            <a:r>
              <a:rPr lang="ru-RU" dirty="0" smtClean="0">
                <a:latin typeface="Arial Narrow" pitchFamily="34" charset="0"/>
              </a:rPr>
              <a:t>Применяется как общеукрепляющее и стимулирующее иммунную систему средство при различных болезнях (простудные, онкологические и т. д.), а также профилактически при недостаточном поступлении с пищей, например, в зимне-весенний период.</a:t>
            </a:r>
          </a:p>
          <a:p>
            <a:r>
              <a:rPr lang="ru-RU" dirty="0" smtClean="0">
                <a:latin typeface="Arial Narrow" pitchFamily="34" charset="0"/>
              </a:rPr>
              <a:t>Аскорбиновая кислота вводится также при отравлении угарным газом, </a:t>
            </a:r>
            <a:r>
              <a:rPr lang="ru-RU" dirty="0" err="1" smtClean="0">
                <a:latin typeface="Arial Narrow" pitchFamily="34" charset="0"/>
              </a:rPr>
              <a:t>метгемоглобинобразователями</a:t>
            </a:r>
            <a:r>
              <a:rPr lang="ru-RU" dirty="0" smtClean="0">
                <a:latin typeface="Arial Narrow" pitchFamily="34" charset="0"/>
              </a:rPr>
              <a:t> в больших дозах — до 0,25 мл/кг 5 % раствора в сутки. Препарат является мощным антиоксидантом, нормализует окислительно-восстановительные процессы.</a:t>
            </a:r>
          </a:p>
          <a:p>
            <a:r>
              <a:rPr lang="ru-RU" b="1" dirty="0" smtClean="0">
                <a:latin typeface="Arial Narrow" pitchFamily="34" charset="0"/>
              </a:rPr>
              <a:t>Пищевая промышленность</a:t>
            </a:r>
          </a:p>
          <a:p>
            <a:r>
              <a:rPr lang="ru-RU" dirty="0" smtClean="0">
                <a:latin typeface="Arial Narrow" pitchFamily="34" charset="0"/>
              </a:rPr>
              <a:t>Аскорбиновая кислота и ее натриевая (</a:t>
            </a:r>
            <a:r>
              <a:rPr lang="ru-RU" dirty="0" err="1" smtClean="0">
                <a:latin typeface="Arial Narrow" pitchFamily="34" charset="0"/>
              </a:rPr>
              <a:t>аскорбат</a:t>
            </a:r>
            <a:r>
              <a:rPr lang="ru-RU" dirty="0" smtClean="0">
                <a:latin typeface="Arial Narrow" pitchFamily="34" charset="0"/>
              </a:rPr>
              <a:t> натрия), кальциевая и калийная соли применяются в пищевой промышленности в качестве антиоксидантов </a:t>
            </a:r>
            <a:r>
              <a:rPr lang="ru-RU" b="1" dirty="0" smtClean="0">
                <a:latin typeface="Arial Narrow" pitchFamily="34" charset="0"/>
              </a:rPr>
              <a:t>Е300</a:t>
            </a:r>
            <a:r>
              <a:rPr lang="ru-RU" dirty="0" smtClean="0">
                <a:latin typeface="Arial Narrow" pitchFamily="34" charset="0"/>
              </a:rPr>
              <a:t> — </a:t>
            </a:r>
            <a:r>
              <a:rPr lang="ru-RU" b="1" dirty="0" smtClean="0">
                <a:latin typeface="Arial Narrow" pitchFamily="34" charset="0"/>
              </a:rPr>
              <a:t>E305</a:t>
            </a:r>
            <a:r>
              <a:rPr lang="ru-RU" dirty="0" smtClean="0">
                <a:latin typeface="Arial Narrow" pitchFamily="34" charset="0"/>
              </a:rPr>
              <a:t>, предотвращающего окисление продукта.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oboi.ru_makro-frukty-apelsiny-dolki_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87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620px-L-Ascorbic_aci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988840"/>
            <a:ext cx="59055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odpic_vitamin_d_15530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90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54996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135"/>
            <a:ext cx="4357686" cy="643013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85728"/>
            <a:ext cx="5929322" cy="65722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Витамин D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 —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группа биологически активных веществ (в том числе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эргокальциферол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холекальциферол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). Витамины группы D являются незаменимой частью пищевого рациона человека. Суточная потребность: 10-25 мкг.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Растворим в жирах. Состоит из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феролов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приобретающих активность при ультрафиолетовом облучении. В организме этот процесс осуществляется в коже. Дефицит витамина D — явление очень распространенное, и может вызвать проблемы роста клеток органов, наибольшим из которых является кожа. Учёные также занимаются поисками доказательства того, что долговременный дефицит витамина D приводит к заболеванию раком.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содержится: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373616" cy="4617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8569"/>
                <a:gridCol w="3373842"/>
                <a:gridCol w="2791205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Синтез в организме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        Животные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Растительные</a:t>
                      </a:r>
                      <a:endParaRPr lang="ru-RU" sz="2400" dirty="0"/>
                    </a:p>
                  </a:txBody>
                  <a:tcPr/>
                </a:tc>
              </a:tr>
              <a:tr h="339332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rial Narrow" pitchFamily="34" charset="0"/>
                        </a:rPr>
                        <a:t>холекальциферол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 образуется в коже под воздействием ультрафиолетовых лучей солнечного света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сливочное масло, сыр и другие молочные продукты, яичный желток, рыбий жир, икра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люцерна, хвощ, крапива, петрушка, грибы, семена подсолнуха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1a713a5ae5edd75d4b86dee31d0c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003232" cy="557216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D регулирует усвоение минералов кальция и фосфора, уровень содержания их в крови и поступление их в костную ткань и зубы. Вместе с витамином A и кальцием или фосфором защищает организм от простуды, диабета, глазных и кожных заболеваний. Он также способствует предотвращению зубного кариеса и патологий дёсен, помогает бороться 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остеопорозом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ускоряет заживление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7840690_1312189762_vitamin-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6801544" cy="59374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формула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itamin-microel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5831632" cy="4058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Сегодня мы ознакомимся со следующим комплексом витаминов: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</a:p>
          <a:p>
            <a:r>
              <a:rPr lang="ru-RU" dirty="0" smtClean="0"/>
              <a:t>В6</a:t>
            </a:r>
          </a:p>
          <a:p>
            <a:r>
              <a:rPr lang="ru-RU" dirty="0" smtClean="0"/>
              <a:t>С</a:t>
            </a:r>
          </a:p>
          <a:p>
            <a:r>
              <a:rPr lang="en-US" dirty="0"/>
              <a:t>D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obst_von_photocase_kl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9751" y="2081910"/>
            <a:ext cx="3574249" cy="4776090"/>
          </a:xfrm>
          <a:prstGeom prst="rect">
            <a:avLst/>
          </a:prstGeom>
        </p:spPr>
      </p:pic>
      <p:pic>
        <p:nvPicPr>
          <p:cNvPr id="7" name="Рисунок 6" descr="vitamin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772816"/>
            <a:ext cx="3723878" cy="31478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obvmsk.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16824" cy="6021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7747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680" cy="814196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obst_von_photocase_kl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005899" cy="66891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15200" cy="86409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tamin-A-in-foo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784976" cy="20882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 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Vitamina-A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1800" cy="255929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vitamin-a2.s6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571744"/>
            <a:ext cx="7505685" cy="4000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329837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Ретинол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(истинный витамин A)— жирорастворимый витамин, антиоксидант. В чистом виде нестабилен, встречается, как в растительных продуктах, так и в животных источниках. Поэтому производится и используется в формах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ретинола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ацетата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ретинола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пальмитата. Также может быть синтезирован организмом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избета-каротина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Необходим для зрения и костей, а также здоровья кожи, волос и работы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мунной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системы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1034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А содержится: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836713"/>
          <a:ext cx="8352927" cy="58342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4309"/>
                <a:gridCol w="2784309"/>
                <a:gridCol w="2784309"/>
              </a:tblGrid>
              <a:tr h="74933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itchFamily="34" charset="0"/>
                        </a:rPr>
                        <a:t>Растительные (каротин)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 pitchFamily="34" charset="0"/>
                          <a:cs typeface="Aharoni" pitchFamily="2" charset="-79"/>
                        </a:rPr>
                        <a:t>       </a:t>
                      </a:r>
                      <a:r>
                        <a:rPr lang="ru-RU" sz="2400" baseline="0" dirty="0" smtClean="0">
                          <a:latin typeface="Arial Narrow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ru-RU" sz="2400" dirty="0" smtClean="0">
                          <a:latin typeface="Arial Narrow" pitchFamily="34" charset="0"/>
                          <a:cs typeface="Aharoni" pitchFamily="2" charset="-79"/>
                        </a:rPr>
                        <a:t>Животные</a:t>
                      </a:r>
                      <a:endParaRPr lang="ru-RU" sz="2400" dirty="0"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400" dirty="0" smtClean="0"/>
                        <a:t>Синтез в организме</a:t>
                      </a:r>
                      <a:endParaRPr lang="ru-RU" sz="2400" dirty="0"/>
                    </a:p>
                  </a:txBody>
                  <a:tcPr/>
                </a:tc>
              </a:tr>
              <a:tr h="50113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Зеленые и жёлтые овощи </a:t>
                      </a:r>
                      <a:r>
                        <a:rPr lang="ru-RU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</a:rPr>
                        <a:t>(морковь, тыква, сладкий</a:t>
                      </a:r>
                      <a:r>
                        <a:rPr lang="ru-RU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</a:rPr>
                        <a:t> перец</a:t>
                      </a:r>
                      <a:r>
                        <a:rPr lang="ru-RU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</a:rPr>
                        <a:t>, зелёный</a:t>
                      </a:r>
                      <a:r>
                        <a:rPr lang="ru-RU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</a:rPr>
                        <a:t> лук</a:t>
                      </a:r>
                      <a:r>
                        <a:rPr lang="ru-RU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</a:rPr>
                        <a:t>, зелень петрушки), бобовые (соя,</a:t>
                      </a:r>
                      <a:r>
                        <a:rPr lang="ru-RU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itchFamily="34" charset="0"/>
                        </a:rPr>
                        <a:t> горох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),абрикосы, яблоки, виноград, арбуз,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шиповник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; травы (люцерна,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корень лопуха,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кайенский перец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ламинария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лимонник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крапива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овес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 петрушка,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мята, подорожник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 листья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малины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клевер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 плоды шиповника,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шалфей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</a:rPr>
                        <a:t> толокнянка</a:t>
                      </a:r>
                      <a:r>
                        <a:rPr lang="ru-RU" dirty="0" smtClean="0">
                          <a:latin typeface="Arial Narrow" pitchFamily="34" charset="0"/>
                        </a:rPr>
                        <a:t>, листья фиалки, щавель).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  <a:cs typeface="Aharoni" pitchFamily="2" charset="-79"/>
                        </a:rPr>
                        <a:t>Рыбий жир, печень (особенно говяжья),</a:t>
                      </a:r>
                      <a:r>
                        <a:rPr lang="ru-RU" baseline="0" dirty="0" smtClean="0">
                          <a:latin typeface="Arial Narrow" pitchFamily="34" charset="0"/>
                          <a:cs typeface="Aharoni" pitchFamily="2" charset="-79"/>
                        </a:rPr>
                        <a:t> икра</a:t>
                      </a:r>
                      <a:r>
                        <a:rPr lang="ru-RU" dirty="0" smtClean="0">
                          <a:latin typeface="Arial Narrow" pitchFamily="34" charset="0"/>
                          <a:cs typeface="Aharoni" pitchFamily="2" charset="-79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  <a:cs typeface="Aharoni" pitchFamily="2" charset="-79"/>
                        </a:rPr>
                        <a:t> молоко</a:t>
                      </a:r>
                      <a:r>
                        <a:rPr lang="ru-RU" dirty="0" smtClean="0">
                          <a:latin typeface="Arial Narrow" pitchFamily="34" charset="0"/>
                          <a:cs typeface="Aharoni" pitchFamily="2" charset="-79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  <a:cs typeface="Aharoni" pitchFamily="2" charset="-79"/>
                        </a:rPr>
                        <a:t> сливочное масло</a:t>
                      </a:r>
                      <a:r>
                        <a:rPr lang="ru-RU" dirty="0" smtClean="0">
                          <a:latin typeface="Arial Narrow" pitchFamily="34" charset="0"/>
                          <a:cs typeface="Aharoni" pitchFamily="2" charset="-79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  <a:cs typeface="Aharoni" pitchFamily="2" charset="-79"/>
                        </a:rPr>
                        <a:t> маргарин</a:t>
                      </a:r>
                      <a:r>
                        <a:rPr lang="ru-RU" dirty="0" smtClean="0">
                          <a:latin typeface="Arial Narrow" pitchFamily="34" charset="0"/>
                          <a:cs typeface="Aharoni" pitchFamily="2" charset="-79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  <a:cs typeface="Aharoni" pitchFamily="2" charset="-79"/>
                        </a:rPr>
                        <a:t> сметана</a:t>
                      </a:r>
                      <a:r>
                        <a:rPr lang="ru-RU" dirty="0" smtClean="0">
                          <a:latin typeface="Arial Narrow" pitchFamily="34" charset="0"/>
                          <a:cs typeface="Aharoni" pitchFamily="2" charset="-79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  <a:cs typeface="Aharoni" pitchFamily="2" charset="-79"/>
                        </a:rPr>
                        <a:t> творог</a:t>
                      </a:r>
                      <a:r>
                        <a:rPr lang="ru-RU" dirty="0" smtClean="0">
                          <a:latin typeface="Arial Narrow" pitchFamily="34" charset="0"/>
                          <a:cs typeface="Aharoni" pitchFamily="2" charset="-79"/>
                        </a:rPr>
                        <a:t>,</a:t>
                      </a:r>
                      <a:r>
                        <a:rPr lang="ru-RU" baseline="0" dirty="0" smtClean="0">
                          <a:latin typeface="Arial Narrow" pitchFamily="34" charset="0"/>
                          <a:cs typeface="Aharoni" pitchFamily="2" charset="-79"/>
                        </a:rPr>
                        <a:t> сыр</a:t>
                      </a:r>
                      <a:r>
                        <a:rPr lang="ru-RU" dirty="0" smtClean="0">
                          <a:latin typeface="Arial Narrow" pitchFamily="34" charset="0"/>
                          <a:cs typeface="Aharoni" pitchFamily="2" charset="-79"/>
                        </a:rPr>
                        <a:t>, яичный желток</a:t>
                      </a:r>
                      <a:endParaRPr lang="ru-RU" dirty="0">
                        <a:latin typeface="Arial Narrow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Narrow" pitchFamily="34" charset="0"/>
                        </a:rPr>
                        <a:t>Образуется в результате окислительного расщепления </a:t>
                      </a:r>
                      <a:r>
                        <a:rPr lang="ru-RU" dirty="0" err="1" smtClean="0">
                          <a:latin typeface="Arial Narrow" pitchFamily="34" charset="0"/>
                        </a:rPr>
                        <a:t>β-каротина</a:t>
                      </a:r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in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730" y="0"/>
            <a:ext cx="93267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Функции: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n>
                  <a:gradFill flip="none"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0" scaled="0"/>
                    <a:tileRect/>
                  </a:gra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Витамин А участвует в окислительно-восстановительных процессах, регуляции синтеза белков, способствует нормальному обмену веществ, функции клеточных и субклеточных мембран, играет важную роль в формировании костей и зубов, а также жировых отложений; необходим для роста новых клеток, замедляет процесс старения.</a:t>
            </a:r>
          </a:p>
          <a:p>
            <a:r>
              <a:rPr lang="ru-RU" dirty="0" smtClean="0">
                <a:ln>
                  <a:gradFill flip="none"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0" scaled="0"/>
                    <a:tileRect/>
                  </a:gra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Витамин А поддерживает ночное зрение путём образования пигмента, называемого родопсин, способного улавливать минимальный свет, что очень важно для ночного зрения. Он также способствует увлажнению глаз, особенно уголков, предохраняя их от пересыхания и последующего </a:t>
            </a:r>
            <a:r>
              <a:rPr lang="ru-RU" dirty="0" err="1" smtClean="0">
                <a:ln>
                  <a:gradFill flip="none"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0" scaled="0"/>
                    <a:tileRect/>
                  </a:gra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травмирования</a:t>
            </a:r>
            <a:r>
              <a:rPr lang="ru-RU" dirty="0" smtClean="0">
                <a:ln>
                  <a:gradFill flip="none"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0" scaled="0"/>
                    <a:tileRect/>
                  </a:gra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роговицы.</a:t>
            </a:r>
          </a:p>
          <a:p>
            <a:r>
              <a:rPr lang="ru-RU" dirty="0" smtClean="0">
                <a:ln>
                  <a:gradFill flip="none"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0" scaled="0"/>
                    <a:tileRect/>
                  </a:gra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Витамин А необходим для нормального функционирования </a:t>
            </a:r>
            <a:r>
              <a:rPr lang="ru-RU" dirty="0" err="1" smtClean="0">
                <a:ln>
                  <a:gradFill flip="none"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0" scaled="0"/>
                    <a:tileRect/>
                  </a:gra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имунной</a:t>
            </a:r>
            <a:r>
              <a:rPr lang="ru-RU" dirty="0" smtClean="0">
                <a:ln>
                  <a:gradFill flip="none"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0" scaled="0"/>
                    <a:tileRect/>
                  </a:gra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 системы и является неотъемлемой частью процесса борьбы с инфекцией.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oboi.ru_makro-frukty-apelsiny-dolki_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0811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формула молекулы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ретинола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57px-All-trans-Retinol2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492896"/>
            <a:ext cx="7084518" cy="218581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tamin-B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В6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07193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57166"/>
            <a:ext cx="5429288" cy="621510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Витамин B6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— общее название трёх веществ: пиридоксина,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пиридоксаляя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пиридоксаминаа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а также их фосфатов, среди которых наиболее важен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пиридоксальфосфат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пище человека встречаются пиридоксин,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пиридоксамин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а также их фосфаты. В человеческом организме любое из этих веществ превращается в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пиридоксальфосфат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Витамин B6 (пиридоксин,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пиридоксамин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содержится во многих продуктах. Особенно много его содержится в зерновых ростках, в грецких орехах и фундуке, в шпинате, картофеле, моркови, цветной и белокочанной капусте, помидорах, клубнике, черешне, апельсинах и лимонах. Также он содержится в мясных и молочных продуктах, рыбе, яйцах, крупах и бобовых. Витамин B6 (пиридоксин,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пиридоксаль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пиридоксамин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синтезируется в организме кишечной микрофлорой.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466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Витамины</vt:lpstr>
      <vt:lpstr>Сегодня мы ознакомимся со следующим комплексом витаминов:</vt:lpstr>
      <vt:lpstr>Витамин А</vt:lpstr>
      <vt:lpstr>Ретинол- (истинный витамин A)— жирорастворимый витамин, антиоксидант. В чистом виде нестабилен, встречается, как в растительных продуктах, так и в животных источниках. Поэтому производится и используется в формах ретинола ацетата и ретинола пальмитата. Также может быть синтезирован организмом избета-каротина. Необходим для зрения и костей, а также здоровья кожи, волос и работы имунной системы</vt:lpstr>
      <vt:lpstr>Витамин А содержится:</vt:lpstr>
      <vt:lpstr>Функции:</vt:lpstr>
      <vt:lpstr>Структурная формула молекулы ретинола</vt:lpstr>
      <vt:lpstr>Витамин В6</vt:lpstr>
      <vt:lpstr>Слайд 9</vt:lpstr>
      <vt:lpstr>Структурная формула </vt:lpstr>
      <vt:lpstr>Витамин С</vt:lpstr>
      <vt:lpstr>Слайд 12</vt:lpstr>
      <vt:lpstr>Применение:</vt:lpstr>
      <vt:lpstr>Структурная формула</vt:lpstr>
      <vt:lpstr>Витамин D</vt:lpstr>
      <vt:lpstr>Слайд 16</vt:lpstr>
      <vt:lpstr>Витамин D содержится:</vt:lpstr>
      <vt:lpstr>Функции:</vt:lpstr>
      <vt:lpstr>Структурная формула</vt:lpstr>
      <vt:lpstr>Общая характеристика:</vt:lpstr>
      <vt:lpstr>Слайд 21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Zavuch1</cp:lastModifiedBy>
  <cp:revision>18</cp:revision>
  <dcterms:created xsi:type="dcterms:W3CDTF">2011-11-29T15:17:37Z</dcterms:created>
  <dcterms:modified xsi:type="dcterms:W3CDTF">2012-02-20T10:52:15Z</dcterms:modified>
</cp:coreProperties>
</file>