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B73"/>
    <a:srgbClr val="5F427C"/>
    <a:srgbClr val="4F4C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96B20-C45E-4304-85AE-AF761A2E71E4}" type="datetimeFigureOut">
              <a:rPr lang="ru-RU" smtClean="0"/>
              <a:pPr/>
              <a:t>14.05.2012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4F9B5-8E5D-46E9-99B1-D9808F628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5/14/2012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7391400" cy="1143000"/>
          </a:xfrm>
        </p:spPr>
        <p:txBody>
          <a:bodyPr>
            <a:normAutofit/>
          </a:bodyPr>
          <a:lstStyle/>
          <a:p>
            <a:r>
              <a:rPr lang="uk-UA" i="1" dirty="0" smtClean="0">
                <a:solidFill>
                  <a:srgbClr val="624B73"/>
                </a:solidFill>
                <a:latin typeface="Cambria" pitchFamily="18" charset="0"/>
              </a:rPr>
              <a:t>ПРЕЗЕНТАЦИЯ НА ТЕМУ</a:t>
            </a:r>
            <a:endParaRPr lang="ru-RU" i="1" dirty="0">
              <a:solidFill>
                <a:srgbClr val="624B73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38400"/>
            <a:ext cx="2859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i="1" dirty="0" smtClean="0">
                <a:solidFill>
                  <a:srgbClr val="5F427C"/>
                </a:solidFill>
                <a:latin typeface="Cambria" pitchFamily="18" charset="0"/>
              </a:rPr>
              <a:t>МИКРОБ</a:t>
            </a:r>
            <a:r>
              <a:rPr lang="ru-RU" sz="4400" i="1" dirty="0" smtClean="0">
                <a:solidFill>
                  <a:srgbClr val="5F427C"/>
                </a:solidFill>
              </a:rPr>
              <a:t>Ы</a:t>
            </a:r>
            <a:endParaRPr lang="ru-RU" sz="4400" i="1" dirty="0">
              <a:solidFill>
                <a:srgbClr val="5F427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733800"/>
            <a:ext cx="342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624B73"/>
                </a:solidFill>
              </a:rPr>
              <a:t>Ученицы 10-А класса</a:t>
            </a:r>
          </a:p>
          <a:p>
            <a:pPr algn="ctr"/>
            <a:r>
              <a:rPr lang="ru-RU" sz="2000" b="1" i="1" dirty="0" smtClean="0">
                <a:solidFill>
                  <a:srgbClr val="624B73"/>
                </a:solidFill>
              </a:rPr>
              <a:t>Школы №25</a:t>
            </a:r>
          </a:p>
          <a:p>
            <a:pPr algn="ctr"/>
            <a:endParaRPr lang="ru-RU" sz="2400" b="1" i="1" dirty="0" smtClean="0">
              <a:solidFill>
                <a:srgbClr val="624B73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624B73"/>
                </a:solidFill>
              </a:rPr>
              <a:t> Тамановой Дарьи</a:t>
            </a:r>
            <a:endParaRPr lang="ru-RU" sz="2400" b="1" i="1" dirty="0">
              <a:solidFill>
                <a:srgbClr val="624B7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05800" cy="1143000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</a:rPr>
              <a:t>    </a:t>
            </a:r>
            <a:r>
              <a:rPr lang="ru-RU" b="1" i="1" dirty="0" smtClean="0">
                <a:solidFill>
                  <a:srgbClr val="624B73"/>
                </a:solidFill>
                <a:latin typeface="Cambria" pitchFamily="18" charset="0"/>
              </a:rPr>
              <a:t>СПАСИБО ЗА ВНИМАНИЕ</a:t>
            </a:r>
            <a:endParaRPr lang="ru-RU" b="1" i="1" dirty="0">
              <a:solidFill>
                <a:srgbClr val="624B73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276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24B73"/>
                </a:solidFill>
              </a:rPr>
              <a:t/>
            </a:r>
            <a:br>
              <a:rPr lang="ru-RU" sz="2400" b="1" dirty="0" smtClean="0">
                <a:solidFill>
                  <a:srgbClr val="624B73"/>
                </a:solidFill>
              </a:rPr>
            </a:br>
            <a:r>
              <a:rPr lang="ru-RU" sz="2400" b="1" dirty="0" smtClean="0">
                <a:solidFill>
                  <a:srgbClr val="624B73"/>
                </a:solidFill>
              </a:rPr>
              <a:t/>
            </a:r>
            <a:br>
              <a:rPr lang="ru-RU" sz="2400" b="1" dirty="0" smtClean="0">
                <a:solidFill>
                  <a:srgbClr val="624B73"/>
                </a:solidFill>
              </a:rPr>
            </a:br>
            <a:r>
              <a:rPr lang="ru-RU" sz="2400" b="1" dirty="0" smtClean="0">
                <a:solidFill>
                  <a:srgbClr val="624B73"/>
                </a:solidFill>
                <a:latin typeface="Cambria" pitchFamily="18" charset="0"/>
              </a:rPr>
              <a:t>Микроорганизмы</a:t>
            </a:r>
            <a:r>
              <a:rPr lang="ru-RU" sz="2400" dirty="0" smtClean="0">
                <a:latin typeface="Cambria" pitchFamily="18" charset="0"/>
              </a:rPr>
              <a:t>,(</a:t>
            </a:r>
            <a:r>
              <a:rPr lang="ru-RU" sz="2400" i="1" dirty="0" smtClean="0">
                <a:latin typeface="Cambria" pitchFamily="18" charset="0"/>
              </a:rPr>
              <a:t>микробы</a:t>
            </a:r>
            <a:r>
              <a:rPr lang="ru-RU" sz="2400" dirty="0" smtClean="0">
                <a:latin typeface="Cambria" pitchFamily="18" charset="0"/>
              </a:rPr>
              <a:t>) </a:t>
            </a:r>
            <a:r>
              <a:rPr lang="ru-RU" sz="2400" b="1" dirty="0" smtClean="0">
                <a:latin typeface="Cambria" pitchFamily="18" charset="0"/>
              </a:rPr>
              <a:t>— название собирательной группы живых организмов, которые слишком малы для того, чтобы быть видимыми невооруженным глазом(их характерный размер — менее 0,1 мм).</a:t>
            </a:r>
            <a:r>
              <a:rPr lang="ru-RU" sz="2400" dirty="0" smtClean="0">
                <a:latin typeface="Cambria" pitchFamily="18" charset="0"/>
              </a:rPr>
              <a:t> В состав </a:t>
            </a:r>
            <a:r>
              <a:rPr lang="ru-RU" sz="2400" dirty="0" smtClean="0">
                <a:solidFill>
                  <a:srgbClr val="624B73"/>
                </a:solidFill>
                <a:latin typeface="Cambria" pitchFamily="18" charset="0"/>
              </a:rPr>
              <a:t>микроорганизмов</a:t>
            </a:r>
            <a:r>
              <a:rPr lang="ru-RU" sz="2400" dirty="0" smtClean="0">
                <a:latin typeface="Cambria" pitchFamily="18" charset="0"/>
              </a:rPr>
              <a:t> входят как </a:t>
            </a:r>
            <a:r>
              <a:rPr lang="ru-RU" sz="2400" b="1" dirty="0" smtClean="0">
                <a:latin typeface="Cambria" pitchFamily="18" charset="0"/>
              </a:rPr>
              <a:t>безъядерные</a:t>
            </a:r>
            <a:r>
              <a:rPr lang="ru-RU" sz="2400" dirty="0" smtClean="0">
                <a:latin typeface="Cambria" pitchFamily="18" charset="0"/>
              </a:rPr>
              <a:t> (</a:t>
            </a:r>
            <a:r>
              <a:rPr lang="ru-RU" sz="2400" dirty="0" smtClean="0">
                <a:solidFill>
                  <a:srgbClr val="624B73"/>
                </a:solidFill>
                <a:latin typeface="Cambria" pitchFamily="18" charset="0"/>
              </a:rPr>
              <a:t>прокариоты: бактерии, археи</a:t>
            </a:r>
            <a:r>
              <a:rPr lang="ru-RU" sz="2400" dirty="0" smtClean="0">
                <a:latin typeface="Cambria" pitchFamily="18" charset="0"/>
              </a:rPr>
              <a:t>), так и </a:t>
            </a:r>
            <a:r>
              <a:rPr lang="ru-RU" sz="2400" b="1" dirty="0" smtClean="0">
                <a:latin typeface="Cambria" pitchFamily="18" charset="0"/>
              </a:rPr>
              <a:t>эукариоты</a:t>
            </a:r>
            <a:r>
              <a:rPr lang="ru-RU" sz="2400" dirty="0" smtClean="0">
                <a:latin typeface="Cambria" pitchFamily="18" charset="0"/>
              </a:rPr>
              <a:t>: </a:t>
            </a:r>
            <a:r>
              <a:rPr lang="ru-RU" sz="2400" dirty="0" smtClean="0">
                <a:solidFill>
                  <a:srgbClr val="624B73"/>
                </a:solidFill>
                <a:latin typeface="Cambria" pitchFamily="18" charset="0"/>
              </a:rPr>
              <a:t>некоторые грибы, протисты</a:t>
            </a:r>
            <a:r>
              <a:rPr lang="ru-RU" sz="2400" dirty="0" smtClean="0">
                <a:latin typeface="Cambria" pitchFamily="18" charset="0"/>
              </a:rPr>
              <a:t>, но не вирусы, которые обычно выделяют в отдельную группу. 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6" name="Рисунок 5" descr="30bee3c06553b926ecf34f98e60_pre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962400"/>
            <a:ext cx="3656138" cy="2578932"/>
          </a:xfrm>
          <a:prstGeom prst="rect">
            <a:avLst/>
          </a:prstGeom>
        </p:spPr>
      </p:pic>
      <p:pic>
        <p:nvPicPr>
          <p:cNvPr id="10" name="Содержимое 9" descr="bacteria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000" y="3962400"/>
            <a:ext cx="3657600" cy="2590800"/>
          </a:xfrm>
        </p:spPr>
      </p:pic>
      <p:sp>
        <p:nvSpPr>
          <p:cNvPr id="7" name="TextBox 6"/>
          <p:cNvSpPr txBox="1"/>
          <p:nvPr/>
        </p:nvSpPr>
        <p:spPr>
          <a:xfrm>
            <a:off x="5257800" y="6488668"/>
            <a:ext cx="5581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/>
              <a:t>Рис. 2</a:t>
            </a:r>
            <a:endParaRPr lang="ru-RU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304002"/>
            <a:ext cx="91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200" dirty="0" smtClean="0"/>
              <a:t>Рис.1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Большинство </a:t>
            </a:r>
            <a:r>
              <a:rPr lang="ru-RU" sz="2200" dirty="0" smtClean="0">
                <a:solidFill>
                  <a:srgbClr val="624B73"/>
                </a:solidFill>
                <a:latin typeface="Cambria" pitchFamily="18" charset="0"/>
              </a:rPr>
              <a:t>микроорганизмов</a:t>
            </a:r>
            <a:r>
              <a:rPr lang="ru-RU" sz="2000" dirty="0" smtClean="0">
                <a:latin typeface="Cambria" pitchFamily="18" charset="0"/>
              </a:rPr>
              <a:t> состоят из одной клетки, но есть и </a:t>
            </a:r>
            <a:r>
              <a:rPr lang="ru-RU" sz="2000" b="1" dirty="0" smtClean="0">
                <a:latin typeface="Cambria" pitchFamily="18" charset="0"/>
              </a:rPr>
              <a:t>многоклеточные</a:t>
            </a:r>
            <a:r>
              <a:rPr lang="ru-RU" sz="2000" dirty="0" smtClean="0">
                <a:latin typeface="Cambria" pitchFamily="18" charset="0"/>
              </a:rPr>
              <a:t> микроорганизмы. Точно также есть и некоторые </a:t>
            </a:r>
            <a:r>
              <a:rPr lang="ru-RU" sz="2000" b="1" dirty="0" smtClean="0">
                <a:latin typeface="Cambria" pitchFamily="18" charset="0"/>
              </a:rPr>
              <a:t>одноклеточные </a:t>
            </a:r>
            <a:r>
              <a:rPr lang="ru-RU" sz="2200" dirty="0" err="1" smtClean="0">
                <a:solidFill>
                  <a:srgbClr val="624B73"/>
                </a:solidFill>
                <a:latin typeface="Cambria" pitchFamily="18" charset="0"/>
              </a:rPr>
              <a:t>макроорганизмы</a:t>
            </a:r>
            <a:r>
              <a:rPr lang="ru-RU" sz="2000" dirty="0" smtClean="0">
                <a:latin typeface="Cambria" pitchFamily="18" charset="0"/>
              </a:rPr>
              <a:t>, видимые невооружённым взглядом. Изучением этих организмов занимается наука </a:t>
            </a:r>
            <a:r>
              <a:rPr lang="ru-RU" sz="2000" b="1" dirty="0" smtClean="0">
                <a:solidFill>
                  <a:srgbClr val="624B73"/>
                </a:solidFill>
                <a:latin typeface="Cambria" pitchFamily="18" charset="0"/>
              </a:rPr>
              <a:t>микробиология.</a:t>
            </a:r>
            <a:endParaRPr lang="ru-RU" sz="2000" b="1" dirty="0">
              <a:solidFill>
                <a:srgbClr val="624B73"/>
              </a:solidFill>
              <a:latin typeface="Cambria" pitchFamily="18" charset="0"/>
            </a:endParaRPr>
          </a:p>
        </p:txBody>
      </p:sp>
      <p:pic>
        <p:nvPicPr>
          <p:cNvPr id="4" name="Содержимое 3" descr="DETAIL_PICTURE_5843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2057400"/>
            <a:ext cx="2743201" cy="2057400"/>
          </a:xfrm>
        </p:spPr>
      </p:pic>
      <p:pic>
        <p:nvPicPr>
          <p:cNvPr id="6" name="Рисунок 5" descr="bacte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267200"/>
            <a:ext cx="3124200" cy="2057400"/>
          </a:xfrm>
          <a:prstGeom prst="rect">
            <a:avLst/>
          </a:prstGeom>
        </p:spPr>
      </p:pic>
      <p:pic>
        <p:nvPicPr>
          <p:cNvPr id="7" name="Рисунок 6" descr="131671391108002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267200"/>
            <a:ext cx="3200400" cy="2057400"/>
          </a:xfrm>
          <a:prstGeom prst="rect">
            <a:avLst/>
          </a:prstGeom>
        </p:spPr>
      </p:pic>
      <p:pic>
        <p:nvPicPr>
          <p:cNvPr id="8" name="Рисунок 7" descr="267803.000406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267200"/>
            <a:ext cx="1676400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9624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itchFamily="18" charset="0"/>
              </a:rPr>
              <a:t>Рис.3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63246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itchFamily="18" charset="0"/>
              </a:rPr>
              <a:t>Рис. 4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609600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sz="1200" dirty="0" smtClean="0">
                <a:latin typeface="Cambria" pitchFamily="18" charset="0"/>
              </a:rPr>
              <a:t>Рис.5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64008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Рис.6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4419600" cy="51998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24B73"/>
                </a:solidFill>
                <a:latin typeface="Cambria" pitchFamily="18" charset="0"/>
              </a:rPr>
              <a:t>Микроорганизмы</a:t>
            </a:r>
            <a:r>
              <a:rPr lang="ru-RU" sz="2400" dirty="0" smtClean="0"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rgbClr val="624B73"/>
                </a:solidFill>
                <a:latin typeface="Cambria" pitchFamily="18" charset="0"/>
              </a:rPr>
              <a:t>обитают</a:t>
            </a:r>
            <a:r>
              <a:rPr lang="ru-RU" sz="2400" dirty="0" smtClean="0">
                <a:latin typeface="Cambria" pitchFamily="18" charset="0"/>
              </a:rPr>
              <a:t> почти повсеместно, где есть </a:t>
            </a:r>
            <a:r>
              <a:rPr lang="ru-RU" sz="2400" b="1" dirty="0" smtClean="0">
                <a:latin typeface="Cambria" pitchFamily="18" charset="0"/>
              </a:rPr>
              <a:t>вода</a:t>
            </a:r>
            <a:r>
              <a:rPr lang="ru-RU" sz="2400" dirty="0" smtClean="0">
                <a:latin typeface="Cambria" pitchFamily="18" charset="0"/>
              </a:rPr>
              <a:t>, включая </a:t>
            </a:r>
            <a:r>
              <a:rPr lang="ru-RU" sz="2400" b="1" dirty="0" smtClean="0">
                <a:latin typeface="Cambria" pitchFamily="18" charset="0"/>
              </a:rPr>
              <a:t>горячие источники</a:t>
            </a:r>
            <a:r>
              <a:rPr lang="ru-RU" sz="2400" dirty="0" smtClean="0">
                <a:latin typeface="Cambria" pitchFamily="18" charset="0"/>
              </a:rPr>
              <a:t>, дно мирового </a:t>
            </a:r>
            <a:r>
              <a:rPr lang="ru-RU" sz="2400" b="1" dirty="0" smtClean="0">
                <a:latin typeface="Cambria" pitchFamily="18" charset="0"/>
              </a:rPr>
              <a:t>океана</a:t>
            </a:r>
            <a:r>
              <a:rPr lang="ru-RU" sz="2400" dirty="0" smtClean="0">
                <a:latin typeface="Cambria" pitchFamily="18" charset="0"/>
              </a:rPr>
              <a:t>, а также глубоко внутри </a:t>
            </a:r>
            <a:r>
              <a:rPr lang="ru-RU" sz="2400" b="1" dirty="0" smtClean="0">
                <a:latin typeface="Cambria" pitchFamily="18" charset="0"/>
              </a:rPr>
              <a:t>земной коры</a:t>
            </a:r>
            <a:r>
              <a:rPr lang="ru-RU" sz="2400" dirty="0" smtClean="0">
                <a:latin typeface="Cambria" pitchFamily="18" charset="0"/>
              </a:rPr>
              <a:t>. Они являются важным звеном в </a:t>
            </a:r>
            <a:r>
              <a:rPr lang="ru-RU" sz="2400" b="1" dirty="0" smtClean="0">
                <a:latin typeface="Cambria" pitchFamily="18" charset="0"/>
              </a:rPr>
              <a:t>обмене веществ</a:t>
            </a:r>
            <a:r>
              <a:rPr lang="ru-RU" sz="2400" dirty="0" smtClean="0">
                <a:latin typeface="Cambria" pitchFamily="18" charset="0"/>
              </a:rPr>
              <a:t> в экосистемах, в основном выполняя роль </a:t>
            </a:r>
            <a:r>
              <a:rPr lang="ru-RU" sz="2400" b="1" dirty="0" smtClean="0">
                <a:latin typeface="Cambria" pitchFamily="18" charset="0"/>
              </a:rPr>
              <a:t>редуцентов</a:t>
            </a:r>
            <a:r>
              <a:rPr lang="ru-RU" sz="2400" dirty="0" smtClean="0">
                <a:latin typeface="Cambria" pitchFamily="18" charset="0"/>
              </a:rPr>
              <a:t>, но в некоторых экосистемах они — единственные производители биомассы — </a:t>
            </a:r>
            <a:r>
              <a:rPr lang="ru-RU" sz="2400" b="1" dirty="0" smtClean="0">
                <a:latin typeface="Cambria" pitchFamily="18" charset="0"/>
              </a:rPr>
              <a:t>продуценты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7" name="Рисунок 6" descr="6a00d8341bf7f753ef014e8979d02d970d-500w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143001"/>
            <a:ext cx="1371600" cy="2209800"/>
          </a:xfrm>
          <a:prstGeom prst="rect">
            <a:avLst/>
          </a:prstGeom>
        </p:spPr>
      </p:pic>
      <p:pic>
        <p:nvPicPr>
          <p:cNvPr id="8" name="Рисунок 7" descr="f_182299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1143000"/>
            <a:ext cx="1371600" cy="2209800"/>
          </a:xfrm>
          <a:prstGeom prst="rect">
            <a:avLst/>
          </a:prstGeom>
        </p:spPr>
      </p:pic>
      <p:pic>
        <p:nvPicPr>
          <p:cNvPr id="10" name="Содержимое 9" descr="200911064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486400" y="3733800"/>
            <a:ext cx="2971800" cy="2731396"/>
          </a:xfrm>
        </p:spPr>
      </p:pic>
      <p:sp>
        <p:nvSpPr>
          <p:cNvPr id="6" name="TextBox 5"/>
          <p:cNvSpPr txBox="1"/>
          <p:nvPr/>
        </p:nvSpPr>
        <p:spPr>
          <a:xfrm>
            <a:off x="5410200" y="33528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Рис.7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33528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Рис.8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6396335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Рис.9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1295400"/>
            <a:ext cx="4572000" cy="3886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624B73"/>
                </a:solidFill>
                <a:latin typeface="Cambria" pitchFamily="18" charset="0"/>
              </a:rPr>
              <a:t>Микроорганизмы</a:t>
            </a:r>
            <a:r>
              <a:rPr lang="ru-RU" sz="2400" dirty="0" smtClean="0">
                <a:latin typeface="Cambria" pitchFamily="18" charset="0"/>
              </a:rPr>
              <a:t>, обитающие в воде, участвуют в </a:t>
            </a:r>
            <a:r>
              <a:rPr lang="ru-RU" sz="2400" i="1" dirty="0" smtClean="0">
                <a:solidFill>
                  <a:srgbClr val="624B73"/>
                </a:solidFill>
                <a:latin typeface="Cambria" pitchFamily="18" charset="0"/>
              </a:rPr>
              <a:t>круговороте серы</a:t>
            </a:r>
            <a:r>
              <a:rPr lang="ru-RU" sz="2400" dirty="0" smtClean="0">
                <a:latin typeface="Cambria" pitchFamily="18" charset="0"/>
              </a:rPr>
              <a:t>, </a:t>
            </a:r>
            <a:r>
              <a:rPr lang="ru-RU" sz="2400" i="1" dirty="0" smtClean="0">
                <a:solidFill>
                  <a:srgbClr val="624B73"/>
                </a:solidFill>
                <a:latin typeface="Cambria" pitchFamily="18" charset="0"/>
              </a:rPr>
              <a:t>железа и других элементов</a:t>
            </a:r>
            <a:r>
              <a:rPr lang="ru-RU" sz="2400" dirty="0" smtClean="0">
                <a:latin typeface="Cambria" pitchFamily="18" charset="0"/>
              </a:rPr>
              <a:t>, осуществляют разложение органических веществ животного и растительного происхождения, обеспечивают </a:t>
            </a:r>
            <a:r>
              <a:rPr lang="ru-RU" sz="2400" i="1" dirty="0" smtClean="0">
                <a:solidFill>
                  <a:srgbClr val="624B73"/>
                </a:solidFill>
                <a:latin typeface="Cambria" pitchFamily="18" charset="0"/>
              </a:rPr>
              <a:t>самоочищение воды в водоемах</a:t>
            </a:r>
            <a:r>
              <a:rPr lang="ru-RU" sz="2400" dirty="0" smtClean="0">
                <a:latin typeface="Cambria" pitchFamily="18" charset="0"/>
              </a:rPr>
              <a:t>. Впрочем, </a:t>
            </a:r>
            <a:r>
              <a:rPr lang="ru-RU" sz="2400" b="1" dirty="0" smtClean="0">
                <a:latin typeface="Cambria" pitchFamily="18" charset="0"/>
              </a:rPr>
              <a:t>не все микроорганизмы приносят человеку пользу</a:t>
            </a:r>
            <a:r>
              <a:rPr lang="ru-RU" sz="2400" dirty="0" smtClean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934200" y="4953000"/>
            <a:ext cx="1916694" cy="1590943"/>
          </a:xfrm>
        </p:spPr>
      </p:pic>
      <p:pic>
        <p:nvPicPr>
          <p:cNvPr id="6" name="Рисунок 5" descr="How-Long-Is-Shingles-Contagio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066800"/>
            <a:ext cx="1844894" cy="1594600"/>
          </a:xfrm>
          <a:prstGeom prst="rect">
            <a:avLst/>
          </a:prstGeom>
        </p:spPr>
      </p:pic>
      <p:pic>
        <p:nvPicPr>
          <p:cNvPr id="7" name="Рисунок 6" descr="bacteria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34200" y="1143000"/>
            <a:ext cx="1752600" cy="1612280"/>
          </a:xfrm>
          <a:prstGeom prst="rect">
            <a:avLst/>
          </a:prstGeom>
        </p:spPr>
      </p:pic>
      <p:pic>
        <p:nvPicPr>
          <p:cNvPr id="8" name="Рисунок 7" descr="002-0016-gigiena_znakomimsya_s_obitatelyami_rotovoj_polost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4953000"/>
            <a:ext cx="1881003" cy="1600199"/>
          </a:xfrm>
          <a:prstGeom prst="rect">
            <a:avLst/>
          </a:prstGeom>
        </p:spPr>
      </p:pic>
      <p:pic>
        <p:nvPicPr>
          <p:cNvPr id="9" name="Рисунок 8" descr="0004068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0" y="3124200"/>
            <a:ext cx="1219200" cy="1524000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" y="3048000"/>
            <a:ext cx="1219200" cy="1528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6670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5720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 </a:t>
            </a:r>
            <a:r>
              <a:rPr lang="ru-RU" sz="1200" dirty="0" smtClean="0">
                <a:latin typeface="Cambria" pitchFamily="18" charset="0"/>
              </a:rPr>
              <a:t>11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6581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12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27432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13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46482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14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6581001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15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838200"/>
            <a:ext cx="4343400" cy="51816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624B73"/>
                </a:solidFill>
                <a:latin typeface="Cambria" pitchFamily="18" charset="0"/>
              </a:rPr>
              <a:t>Микроорганизмы</a:t>
            </a:r>
            <a:r>
              <a:rPr lang="ru-RU" sz="2000" dirty="0" smtClean="0">
                <a:solidFill>
                  <a:srgbClr val="624B73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</a:rPr>
              <a:t>отличаются хорошей приспособляемостью к действию факторов </a:t>
            </a:r>
            <a:r>
              <a:rPr lang="ru-RU" sz="2000" dirty="0" smtClean="0">
                <a:solidFill>
                  <a:srgbClr val="624B73"/>
                </a:solidFill>
                <a:latin typeface="Cambria" pitchFamily="18" charset="0"/>
              </a:rPr>
              <a:t>внешней среды</a:t>
            </a:r>
            <a:r>
              <a:rPr lang="ru-RU" sz="2000" dirty="0" smtClean="0">
                <a:latin typeface="Cambria" pitchFamily="18" charset="0"/>
              </a:rPr>
              <a:t>. Различные микроорганизмы могут расти при температуре от −6° до +50—75°. Рекорд выживаемости при повышенной температуре поставили </a:t>
            </a:r>
            <a:r>
              <a:rPr lang="ru-RU" sz="2000" dirty="0" err="1" smtClean="0">
                <a:latin typeface="Cambria" pitchFamily="18" charset="0"/>
              </a:rPr>
              <a:t>архебактерии</a:t>
            </a:r>
            <a:r>
              <a:rPr lang="ru-RU" sz="2000" dirty="0" smtClean="0">
                <a:latin typeface="Cambria" pitchFamily="18" charset="0"/>
              </a:rPr>
              <a:t>, которые живут при температуре около 300°. </a:t>
            </a:r>
            <a:br>
              <a:rPr lang="ru-RU" sz="2000" dirty="0" smtClean="0">
                <a:latin typeface="Cambria" pitchFamily="18" charset="0"/>
              </a:rPr>
            </a:br>
            <a:r>
              <a:rPr lang="ru-RU" sz="2000" dirty="0" smtClean="0">
                <a:latin typeface="Cambria" pitchFamily="18" charset="0"/>
              </a:rPr>
              <a:t>Есть микроорганизмы, существующие при повышенном уровне ионизирующего излучения, любом значении </a:t>
            </a:r>
            <a:r>
              <a:rPr lang="ru-RU" sz="2000" dirty="0" err="1" smtClean="0">
                <a:latin typeface="Cambria" pitchFamily="18" charset="0"/>
              </a:rPr>
              <a:t>рН</a:t>
            </a:r>
            <a:r>
              <a:rPr lang="ru-RU" sz="2000" dirty="0" smtClean="0">
                <a:latin typeface="Cambria" pitchFamily="18" charset="0"/>
              </a:rPr>
              <a:t>, при 25 % концентрации хлорида натрия, в условиях различного содержания кислорода вплоть до полного его отсутствия.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4" name="Содержимое 3" descr="ecol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1" y="838200"/>
            <a:ext cx="3352800" cy="5181600"/>
          </a:xfrm>
        </p:spPr>
      </p:pic>
      <p:sp>
        <p:nvSpPr>
          <p:cNvPr id="5" name="TextBox 4"/>
          <p:cNvSpPr txBox="1"/>
          <p:nvPr/>
        </p:nvSpPr>
        <p:spPr>
          <a:xfrm>
            <a:off x="533400" y="6019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16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Наиболее </a:t>
            </a:r>
            <a:r>
              <a:rPr lang="ru-RU" sz="2400" b="1" dirty="0" smtClean="0">
                <a:solidFill>
                  <a:srgbClr val="624B73"/>
                </a:solidFill>
                <a:latin typeface="Cambria" pitchFamily="18" charset="0"/>
              </a:rPr>
              <a:t>общепризнанные теории </a:t>
            </a:r>
            <a:r>
              <a:rPr lang="ru-RU" sz="2400" b="1" dirty="0" smtClean="0">
                <a:latin typeface="Cambria" pitchFamily="18" charset="0"/>
              </a:rPr>
              <a:t>о происхождении жизни на </a:t>
            </a:r>
            <a:r>
              <a:rPr lang="ru-RU" sz="2400" b="1" dirty="0" smtClean="0">
                <a:solidFill>
                  <a:srgbClr val="624B73"/>
                </a:solidFill>
                <a:latin typeface="Cambria" pitchFamily="18" charset="0"/>
              </a:rPr>
              <a:t>Земл</a:t>
            </a:r>
            <a:r>
              <a:rPr lang="ru-RU" sz="2400" b="1" dirty="0" smtClean="0">
                <a:latin typeface="Cambria" pitchFamily="18" charset="0"/>
              </a:rPr>
              <a:t>е постулируют, что протомикроорганизмы были первыми живыми организмами, появившимися в процессе эволюции.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4" name="Содержимое 3" descr="staphylococcus-aure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3200400"/>
            <a:ext cx="2286000" cy="2819400"/>
          </a:xfrm>
        </p:spPr>
      </p:pic>
      <p:pic>
        <p:nvPicPr>
          <p:cNvPr id="5" name="Рисунок 4" descr="00040685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200400"/>
            <a:ext cx="2308650" cy="2848720"/>
          </a:xfrm>
          <a:prstGeom prst="rect">
            <a:avLst/>
          </a:prstGeom>
        </p:spPr>
      </p:pic>
      <p:pic>
        <p:nvPicPr>
          <p:cNvPr id="6" name="Рисунок 5" descr="mikroorganizmi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200400"/>
            <a:ext cx="2286000" cy="2834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17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6019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18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6019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19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24B73"/>
                </a:solidFill>
                <a:latin typeface="Cambria" pitchFamily="18" charset="0"/>
              </a:rPr>
              <a:t>Микробы</a:t>
            </a:r>
            <a:r>
              <a:rPr lang="ru-RU" sz="2800" dirty="0" smtClean="0">
                <a:latin typeface="Cambria" pitchFamily="18" charset="0"/>
              </a:rPr>
              <a:t> также встречаются в повседневной жизни: </a:t>
            </a:r>
            <a:r>
              <a:rPr lang="ru-RU" sz="2800" b="1" dirty="0" smtClean="0">
                <a:latin typeface="Cambria" pitchFamily="18" charset="0"/>
              </a:rPr>
              <a:t>общественный транспорт, улица, работа, авиатранспорт.</a:t>
            </a:r>
            <a:endParaRPr lang="ru-RU" sz="2800" b="1" dirty="0">
              <a:latin typeface="Cambria" pitchFamily="18" charset="0"/>
            </a:endParaRPr>
          </a:p>
        </p:txBody>
      </p:sp>
      <p:pic>
        <p:nvPicPr>
          <p:cNvPr id="6" name="Содержимое 5" descr="0_6940a_bc1c0b32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4419600"/>
            <a:ext cx="1718232" cy="1470806"/>
          </a:xfr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343400"/>
            <a:ext cx="2543175" cy="2114550"/>
          </a:xfrm>
          <a:prstGeom prst="rect">
            <a:avLst/>
          </a:prstGeom>
        </p:spPr>
      </p:pic>
      <p:pic>
        <p:nvPicPr>
          <p:cNvPr id="8" name="Рисунок 7" descr="f_18229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1066800"/>
            <a:ext cx="1739495" cy="1477136"/>
          </a:xfrm>
          <a:prstGeom prst="rect">
            <a:avLst/>
          </a:prstGeom>
        </p:spPr>
      </p:pic>
      <p:pic>
        <p:nvPicPr>
          <p:cNvPr id="9" name="Рисунок 8" descr="probiotic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1066800"/>
            <a:ext cx="1752600" cy="1466850"/>
          </a:xfrm>
          <a:prstGeom prst="rect">
            <a:avLst/>
          </a:prstGeom>
        </p:spPr>
      </p:pic>
      <p:pic>
        <p:nvPicPr>
          <p:cNvPr id="10" name="Рисунок 9" descr="f_182299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5600" y="4495800"/>
            <a:ext cx="1752600" cy="1524000"/>
          </a:xfrm>
          <a:prstGeom prst="rect">
            <a:avLst/>
          </a:prstGeom>
        </p:spPr>
      </p:pic>
      <p:pic>
        <p:nvPicPr>
          <p:cNvPr id="11" name="Рисунок 10" descr="28cf0b77976ba0b90a565c8ff6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10000" y="1066800"/>
            <a:ext cx="1752599" cy="1485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25146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Рис.20</a:t>
            </a:r>
            <a:endParaRPr lang="ru-RU" sz="1200" dirty="0" smtClean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2514600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Рис.21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25146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22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59436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23</a:t>
            </a:r>
            <a:endParaRPr lang="ru-RU" sz="1200" dirty="0">
              <a:latin typeface="Cambr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639633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/>
              <a:t>24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705600" y="60198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latin typeface="Cambria" pitchFamily="18" charset="0"/>
              </a:rPr>
              <a:t>Рис.</a:t>
            </a:r>
            <a:r>
              <a:rPr lang="ru-RU" sz="1200" dirty="0" smtClean="0">
                <a:latin typeface="Cambria" pitchFamily="18" charset="0"/>
              </a:rPr>
              <a:t>25</a:t>
            </a:r>
            <a:endParaRPr lang="ru-RU" sz="1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3733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Cambria" pitchFamily="18" charset="0"/>
              </a:rPr>
              <a:t>Часто люди не задумываются о том, что, когда они приходят домой, их руки и одежда покрыты </a:t>
            </a:r>
            <a:r>
              <a:rPr lang="ru-RU" sz="2800" b="1" dirty="0" smtClean="0">
                <a:solidFill>
                  <a:srgbClr val="624B73"/>
                </a:solidFill>
                <a:latin typeface="Cambria" pitchFamily="18" charset="0"/>
              </a:rPr>
              <a:t>микробами.</a:t>
            </a:r>
            <a:r>
              <a:rPr lang="ru-RU" sz="2800" b="1" dirty="0" smtClean="0">
                <a:latin typeface="Cambria" pitchFamily="18" charset="0"/>
              </a:rPr>
              <a:t> Придя домой, сразу </a:t>
            </a:r>
            <a:r>
              <a:rPr lang="ru-RU" sz="2800" b="1" dirty="0" smtClean="0">
                <a:solidFill>
                  <a:srgbClr val="624B73"/>
                </a:solidFill>
                <a:latin typeface="Cambria" pitchFamily="18" charset="0"/>
              </a:rPr>
              <a:t>мойте руки и переодевайтесь в чистую одежду</a:t>
            </a:r>
            <a:r>
              <a:rPr lang="ru-RU" sz="2800" b="1" dirty="0" smtClean="0">
                <a:latin typeface="Cambria" pitchFamily="18" charset="0"/>
              </a:rPr>
              <a:t>. Если вы этого не сделали, не рекомендуется садиться на домашнюю кровать, гладить животных, принимать пищу. И вещи, в которых вы ходите на улицу, не должны храниться рядом с домашними вещами.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264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НА ТЕМУ</vt:lpstr>
      <vt:lpstr>  Микроорганизмы,(микробы) — название собирательной группы живых организмов, которые слишком малы для того, чтобы быть видимыми невооруженным глазом(их характерный размер — менее 0,1 мм). В состав микроорганизмов входят как безъядерные (прокариоты: бактерии, археи), так и эукариоты: некоторые грибы, протисты, но не вирусы, которые обычно выделяют в отдельную группу. </vt:lpstr>
      <vt:lpstr>Большинство микроорганизмов состоят из одной клетки, но есть и многоклеточные микроорганизмы. Точно также есть и некоторые одноклеточные макроорганизмы, видимые невооружённым взглядом. Изучением этих организмов занимается наука микробиология.</vt:lpstr>
      <vt:lpstr>Микроорганизмы обитают почти повсеместно, где есть вода, включая горячие источники, дно мирового океана, а также глубоко внутри земной коры. Они являются важным звеном в обмене веществ в экосистемах, в основном выполняя роль редуцентов, но в некоторых экосистемах они — единственные производители биомассы — продуценты.</vt:lpstr>
      <vt:lpstr>Микроорганизмы, обитающие в воде, участвуют в круговороте серы, железа и других элементов, осуществляют разложение органических веществ животного и растительного происхождения, обеспечивают самоочищение воды в водоемах. Впрочем, не все микроорганизмы приносят человеку пользу.</vt:lpstr>
      <vt:lpstr>Микроорганизмы отличаются хорошей приспособляемостью к действию факторов внешней среды. Различные микроорганизмы могут расти при температуре от −6° до +50—75°. Рекорд выживаемости при повышенной температуре поставили архебактерии, которые живут при температуре около 300°.  Есть микроорганизмы, существующие при повышенном уровне ионизирующего излучения, любом значении рН, при 25 % концентрации хлорида натрия, в условиях различного содержания кислорода вплоть до полного его отсутствия.</vt:lpstr>
      <vt:lpstr>Наиболее общепризнанные теории о происхождении жизни на Земле постулируют, что протомикроорганизмы были первыми живыми организмами, появившимися в процессе эволюции.</vt:lpstr>
      <vt:lpstr>Микробы также встречаются в повседневной жизни: общественный транспорт, улица, работа, авиатранспорт.</vt:lpstr>
      <vt:lpstr>Часто люди не задумываются о том, что, когда они приходят домой, их руки и одежда покрыты микробами. Придя домой, сразу мойте руки и переодевайтесь в чистую одежду. Если вы этого не сделали, не рекомендуется садиться на домашнюю кровать, гладить животных, принимать пищу. И вещи, в которых вы ходите на улицу, не должны храниться рядом с домашними вещами.</vt:lpstr>
      <vt:lpstr>   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ПРЕЗЕНТАЦИЯ НА ТЕМУ:                                                    МИКРОБЫ                                                               ученицы 10-А класса                                      школы №25                                       Тамановой Дарьи</dc:title>
  <cp:lastModifiedBy>Елена</cp:lastModifiedBy>
  <cp:revision>33</cp:revision>
  <dcterms:modified xsi:type="dcterms:W3CDTF">2012-05-14T19:30:20Z</dcterms:modified>
</cp:coreProperties>
</file>