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C360-5F93-49ED-83BB-8C87D50616FA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93DD30-4DDE-40CF-921D-BB0A1FEC63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C360-5F93-49ED-83BB-8C87D50616FA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DD30-4DDE-40CF-921D-BB0A1FEC6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C360-5F93-49ED-83BB-8C87D50616FA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DD30-4DDE-40CF-921D-BB0A1FEC6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07C360-5F93-49ED-83BB-8C87D50616FA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293DD30-4DDE-40CF-921D-BB0A1FEC63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C360-5F93-49ED-83BB-8C87D50616FA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DD30-4DDE-40CF-921D-BB0A1FEC63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C360-5F93-49ED-83BB-8C87D50616FA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DD30-4DDE-40CF-921D-BB0A1FEC63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DD30-4DDE-40CF-921D-BB0A1FEC63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C360-5F93-49ED-83BB-8C87D50616FA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C360-5F93-49ED-83BB-8C87D50616FA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DD30-4DDE-40CF-921D-BB0A1FEC63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C360-5F93-49ED-83BB-8C87D50616FA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DD30-4DDE-40CF-921D-BB0A1FEC6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07C360-5F93-49ED-83BB-8C87D50616FA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293DD30-4DDE-40CF-921D-BB0A1FEC63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C360-5F93-49ED-83BB-8C87D50616FA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93DD30-4DDE-40CF-921D-BB0A1FEC63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07C360-5F93-49ED-83BB-8C87D50616FA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293DD30-4DDE-40CF-921D-BB0A1FEC63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575276" cy="331813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Федорченко Татьяна.</a:t>
            </a:r>
            <a:br>
              <a:rPr lang="ru-RU" dirty="0" smtClean="0"/>
            </a:br>
            <a:r>
              <a:rPr lang="ru-RU" dirty="0" smtClean="0"/>
              <a:t>10-А класс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Вирусное заболевания</a:t>
            </a:r>
            <a:br>
              <a:rPr lang="ru-RU" dirty="0" smtClean="0"/>
            </a:br>
            <a:r>
              <a:rPr lang="ru-RU" dirty="0" smtClean="0"/>
              <a:t>ГРИПП.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471858" cy="776270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Эндоцитоз</a:t>
            </a:r>
            <a:endParaRPr lang="ru-RU" sz="4000" dirty="0"/>
          </a:p>
        </p:txBody>
      </p:sp>
      <p:pic>
        <p:nvPicPr>
          <p:cNvPr id="5" name="Содержимое 4" descr="image011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000108"/>
            <a:ext cx="4071967" cy="5072098"/>
          </a:xfrm>
        </p:spPr>
      </p:pic>
      <p:pic>
        <p:nvPicPr>
          <p:cNvPr id="6" name="Содержимое 5" descr="image012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4" y="1428736"/>
            <a:ext cx="4071966" cy="4786346"/>
          </a:xfrm>
        </p:spPr>
      </p:pic>
      <p:sp>
        <p:nvSpPr>
          <p:cNvPr id="8" name="Прямоугольник 7"/>
          <p:cNvSpPr/>
          <p:nvPr/>
        </p:nvSpPr>
        <p:spPr>
          <a:xfrm>
            <a:off x="5000628" y="642918"/>
            <a:ext cx="2857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Слияние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2400"/>
            <a:ext cx="8472518" cy="91914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Высвобождение вирусной РНК</a:t>
            </a:r>
            <a:endParaRPr lang="ru-RU" sz="2800" dirty="0"/>
          </a:p>
        </p:txBody>
      </p:sp>
      <p:pic>
        <p:nvPicPr>
          <p:cNvPr id="5" name="Содержимое 4" descr="image013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214422"/>
            <a:ext cx="4143404" cy="4857784"/>
          </a:xfrm>
        </p:spPr>
      </p:pic>
      <p:pic>
        <p:nvPicPr>
          <p:cNvPr id="6" name="Содержимое 5" descr="image014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1714488"/>
            <a:ext cx="4143404" cy="4643470"/>
          </a:xfrm>
        </p:spPr>
      </p:pic>
      <p:sp>
        <p:nvSpPr>
          <p:cNvPr id="8" name="Прямоугольник 7"/>
          <p:cNvSpPr/>
          <p:nvPr/>
        </p:nvSpPr>
        <p:spPr>
          <a:xfrm>
            <a:off x="4929190" y="857232"/>
            <a:ext cx="4214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Проникновение в </a:t>
            </a:r>
            <a:r>
              <a:rPr lang="ru-RU" sz="3000" dirty="0" smtClean="0"/>
              <a:t>клеточное</a:t>
            </a:r>
            <a:r>
              <a:rPr lang="ru-RU" sz="3000" dirty="0"/>
              <a:t> </a:t>
            </a:r>
            <a:r>
              <a:rPr lang="ru-RU" dirty="0" smtClean="0"/>
              <a:t>ядро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015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285860"/>
            <a:ext cx="8358246" cy="507209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152400"/>
            <a:ext cx="8472518" cy="106202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Перемещение вирусной РНК и белков к клеточной поверхности.  Сборка вирусных частиц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142984"/>
            <a:ext cx="85011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детей:</a:t>
            </a:r>
          </a:p>
          <a:p>
            <a:r>
              <a:rPr lang="ru-RU" dirty="0" smtClean="0"/>
              <a:t>         Учащенное или затрудненное дыхание </a:t>
            </a:r>
          </a:p>
          <a:p>
            <a:endParaRPr lang="ru-RU" dirty="0" smtClean="0"/>
          </a:p>
          <a:p>
            <a:r>
              <a:rPr lang="ru-RU" dirty="0" smtClean="0"/>
              <a:t>         Кожа серого цвета или с синеватым оттенком </a:t>
            </a:r>
          </a:p>
          <a:p>
            <a:endParaRPr lang="ru-RU" dirty="0" smtClean="0"/>
          </a:p>
          <a:p>
            <a:r>
              <a:rPr lang="ru-RU" dirty="0" smtClean="0"/>
              <a:t>        Отказ от достаточного количества питья </a:t>
            </a:r>
          </a:p>
          <a:p>
            <a:endParaRPr lang="ru-RU" dirty="0" smtClean="0"/>
          </a:p>
          <a:p>
            <a:r>
              <a:rPr lang="ru-RU" dirty="0" smtClean="0"/>
              <a:t>        Сильная или непрекращающаяся рвота </a:t>
            </a:r>
          </a:p>
          <a:p>
            <a:endParaRPr lang="ru-RU" dirty="0" smtClean="0"/>
          </a:p>
          <a:p>
            <a:r>
              <a:rPr lang="ru-RU" dirty="0" smtClean="0"/>
              <a:t>        Нежелание просыпаться или отсутствие активности </a:t>
            </a:r>
          </a:p>
          <a:p>
            <a:endParaRPr lang="ru-RU" dirty="0" smtClean="0"/>
          </a:p>
          <a:p>
            <a:r>
              <a:rPr lang="ru-RU" dirty="0" smtClean="0"/>
              <a:t>        Возбужденное состояние, при котором ребенок сопротивляется, когда           его берут на руки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      Некоторое облегчение симптомов гриппа, которые позже возобновляются, сопровождаясь жаром и усилившимся кашлем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14290"/>
            <a:ext cx="835824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Необходимо срочно вызвать врача, </a:t>
            </a:r>
            <a:r>
              <a:rPr lang="ru-RU" sz="3200" dirty="0" smtClean="0"/>
              <a:t>если</a:t>
            </a:r>
            <a:r>
              <a:rPr lang="ru-RU" dirty="0" smtClean="0"/>
              <a:t> существуют тревожные симптомы!!!!!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s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357166"/>
            <a:ext cx="8328314" cy="5857916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857232"/>
            <a:ext cx="74295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взрослых</a:t>
            </a:r>
          </a:p>
          <a:p>
            <a:endParaRPr lang="ru-RU" dirty="0" smtClean="0"/>
          </a:p>
          <a:p>
            <a:r>
              <a:rPr lang="ru-RU" dirty="0" smtClean="0"/>
              <a:t>       Затрудненное дыхание или одышка </a:t>
            </a:r>
          </a:p>
          <a:p>
            <a:endParaRPr lang="ru-RU" dirty="0" smtClean="0"/>
          </a:p>
          <a:p>
            <a:r>
              <a:rPr lang="ru-RU" dirty="0" smtClean="0"/>
              <a:t>       Боль или сдавливание в груди или брюшном отделе </a:t>
            </a:r>
          </a:p>
          <a:p>
            <a:endParaRPr lang="ru-RU" dirty="0" smtClean="0"/>
          </a:p>
          <a:p>
            <a:r>
              <a:rPr lang="ru-RU" dirty="0" smtClean="0"/>
              <a:t>       Внезапное головокружение </a:t>
            </a:r>
          </a:p>
          <a:p>
            <a:endParaRPr lang="ru-RU" dirty="0" smtClean="0"/>
          </a:p>
          <a:p>
            <a:r>
              <a:rPr lang="ru-RU" dirty="0" smtClean="0"/>
              <a:t>       Спутанность сознания </a:t>
            </a:r>
          </a:p>
          <a:p>
            <a:endParaRPr lang="ru-RU" dirty="0" smtClean="0"/>
          </a:p>
          <a:p>
            <a:r>
              <a:rPr lang="ru-RU" dirty="0" smtClean="0"/>
              <a:t>       Сильная или непрекращающаяся рвота </a:t>
            </a:r>
          </a:p>
          <a:p>
            <a:endParaRPr lang="ru-RU" dirty="0" smtClean="0"/>
          </a:p>
          <a:p>
            <a:r>
              <a:rPr lang="ru-RU" dirty="0" smtClean="0"/>
              <a:t>       Некоторое облегчение симптомов гриппа, которые позже возобновляются, сопровождаясь жаром и усилившимся кашлем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грипп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8358246" cy="6031184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357166"/>
            <a:ext cx="81439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 приходом зимы все больше людей начинают кашлять и чихать, распространяя бактерии. Специалисты утверждают, что дабы избежать заражения вирусом гриппа, регулярно мыть руки – недостаточно, необходимо перестать прикасаться к лицу.</a:t>
            </a:r>
          </a:p>
          <a:p>
            <a:r>
              <a:rPr lang="ru-RU" sz="2400" dirty="0" smtClean="0"/>
              <a:t> Исследователи обнаружили, что мы сами заражаем себя бактериями и вирусами трогая нос и область вокруг рта, ведь мы постоянно соприкасаемся с загрязненными поверхностями.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071942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Сейчас мало кто понимает, что частые прикосновения к лицу могут спровоцировать развитие болезни, поскольку между мытьем рук и касанием лица мы много раз прикасаемся к различным поверхностям – дверным ручкам, кнопкам лифта, клавиатуре, столу, телефону и т.д.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85884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14290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Так, что дорогие Друзья, следите за собой..</a:t>
            </a:r>
            <a:br>
              <a:rPr lang="ru-RU" sz="2400" dirty="0" smtClean="0"/>
            </a:br>
            <a:r>
              <a:rPr lang="ru-RU" sz="2400" dirty="0" smtClean="0"/>
              <a:t>Будьте более внимательными, аккуратными  и по чаще мойте руки и бережно относитесь к своему здоровью!!!Ведь это ваше здоровья, вы сами можете себя защитить!!!!</a:t>
            </a:r>
            <a:endParaRPr lang="ru-RU" sz="2400" dirty="0"/>
          </a:p>
        </p:txBody>
      </p:sp>
      <p:pic>
        <p:nvPicPr>
          <p:cNvPr id="11" name="Содержимое 10" descr="560792_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57620" y="1694681"/>
            <a:ext cx="5064752" cy="3234517"/>
          </a:xfrm>
        </p:spPr>
      </p:pic>
      <p:pic>
        <p:nvPicPr>
          <p:cNvPr id="10" name="Содержимое 9" descr="med22-germs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14282" y="1928802"/>
            <a:ext cx="4002947" cy="4643470"/>
          </a:xfrm>
        </p:spPr>
      </p:pic>
      <p:pic>
        <p:nvPicPr>
          <p:cNvPr id="12" name="Рисунок 11" descr="63719в385.7987565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3" y="4214818"/>
            <a:ext cx="5244619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rollface-lol_5283602_orig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14290"/>
            <a:ext cx="8501122" cy="635798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50112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Грипп — тяжелая вирусная инфекция, поражающая людей независимо от пола или возраста. Это острое заболевание, которое отличается резким токсикозом, катаральными явлениями в виде ринита, заложенности носа и кашля с поражением бронхов.</a:t>
            </a:r>
          </a:p>
          <a:p>
            <a:endParaRPr lang="ru-RU" dirty="0" smtClean="0"/>
          </a:p>
          <a:p>
            <a:r>
              <a:rPr lang="ru-RU" dirty="0" smtClean="0"/>
              <a:t>Эпидемии гриппа случаются каждый год обычно в холодное время года и поражают до 15% населения земного шара. Грипп и ОРВИ составляют 95% всех инфекционных заболеваний в мире. Ежегодно в мире заболевают до 500 млн. человек, 2 миллиона из которых умирают. В России ежегодно регистрируют от 27,3 до 41,2 млн. заболевших гриппом и другими ОРВИ.</a:t>
            </a:r>
          </a:p>
          <a:p>
            <a:endParaRPr lang="ru-RU" dirty="0" smtClean="0"/>
          </a:p>
          <a:p>
            <a:r>
              <a:rPr lang="ru-RU" dirty="0" smtClean="0"/>
              <a:t>Периодически повторяясь, грипп и ОРЗ отнимают у нас суммарно около года полноценной жизни. Человек проводит эти месяцы в беспомощном состоянии, страдая от лихорадки, общей разбитости, головной боли, отравления организма ядовитыми вирусными белками. При тяжелом течении гриппа часто возникают необратимые поражения </a:t>
            </a:r>
            <a:r>
              <a:rPr lang="ru-RU" dirty="0" err="1" smtClean="0"/>
              <a:t>сердечно-сосудистой</a:t>
            </a:r>
            <a:r>
              <a:rPr lang="ru-RU" dirty="0" smtClean="0"/>
              <a:t> системы, дыхательных органов, центральной нервной системы, провоцирующие заболевания сердца и сосудов, пневмонии, </a:t>
            </a:r>
            <a:r>
              <a:rPr lang="ru-RU" dirty="0" err="1" smtClean="0"/>
              <a:t>трахеобронхиты</a:t>
            </a:r>
            <a:r>
              <a:rPr lang="ru-RU" dirty="0" smtClean="0"/>
              <a:t>, </a:t>
            </a:r>
            <a:r>
              <a:rPr lang="ru-RU" dirty="0" err="1" smtClean="0"/>
              <a:t>менингоэнцефалиты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R201109252049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7"/>
            <a:ext cx="8429684" cy="628654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Обычно грипп начинается остро. Инкубационный период, как правило, длится 2 — 5 дней. Затем начинается период острых клинических проявлений. Тяжесть болезни зависит от общего состояния здоровья, возраста, от того, контактировал ли больной с данным типом вируса ранее. В зависимости от этого у больного может развиться одна из четырех форм гриппа:</a:t>
            </a:r>
          </a:p>
          <a:p>
            <a:r>
              <a:rPr lang="ru-RU" dirty="0" smtClean="0"/>
              <a:t>Легкая</a:t>
            </a:r>
          </a:p>
          <a:p>
            <a:r>
              <a:rPr lang="ru-RU" dirty="0" smtClean="0"/>
              <a:t>Среднетяжелая</a:t>
            </a:r>
          </a:p>
          <a:p>
            <a:r>
              <a:rPr lang="ru-RU" dirty="0" smtClean="0"/>
              <a:t>Тяжелая </a:t>
            </a:r>
            <a:r>
              <a:rPr lang="ru-RU" dirty="0" err="1" smtClean="0"/>
              <a:t>Гипертоксическая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случае легкой (включая стертые) формы гриппа температура тела остается нормальной или повышается не выше 38°С, симптомы инфекционного токсикоза слабо выражены или отсутствуют.</a:t>
            </a:r>
          </a:p>
          <a:p>
            <a:r>
              <a:rPr lang="ru-RU" dirty="0" smtClean="0"/>
              <a:t>В случае среднетяжелой формы гриппа температура повышается до 38,5 — 39,5° С, к которой присоединяются классические симптомы заболевания:</a:t>
            </a:r>
          </a:p>
          <a:p>
            <a:r>
              <a:rPr lang="ru-RU" dirty="0" smtClean="0"/>
              <a:t>Интоксикация (обильное потоотделение, слабость, суставные и мышечные боли, головная боль).</a:t>
            </a:r>
          </a:p>
          <a:p>
            <a:r>
              <a:rPr lang="ru-RU" dirty="0" smtClean="0"/>
              <a:t>Катаральные симптомы.</a:t>
            </a:r>
          </a:p>
          <a:p>
            <a:r>
              <a:rPr lang="ru-RU" dirty="0" smtClean="0"/>
              <a:t>Респираторные симптомы (поражение гортани и трахеи, болезненный кашель, боли за грудиной, насморк, гиперемия, сухость слизистой оболочки полости носа и глотки).</a:t>
            </a:r>
          </a:p>
          <a:p>
            <a:r>
              <a:rPr lang="ru-RU" dirty="0" smtClean="0"/>
              <a:t>Абдоминальный синдром (боли в животе, диарея отмечается в редких случаях и, как правило, служит признаком других инфекций. То, что известно под названием «желудочный грипп», вызывается совсем не вирусом гриппа).</a:t>
            </a:r>
          </a:p>
          <a:p>
            <a:r>
              <a:rPr lang="ru-RU" dirty="0" smtClean="0"/>
              <a:t>При развитии тяжелой формы гриппа температура тела поднимается до 40 — 40,5°С. В дополнение к симптомам, характерным для среднетяжелой формы гриппа, появляются судорожные припадки, галлюцинации, носовые кровотечения, рвота.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3460"/>
          </a:xfrm>
        </p:spPr>
        <p:txBody>
          <a:bodyPr/>
          <a:lstStyle/>
          <a:p>
            <a:r>
              <a:rPr lang="ru-RU" dirty="0" smtClean="0"/>
              <a:t>          Симптомы ГРИППА!!!</a:t>
            </a:r>
            <a:endParaRPr lang="ru-RU" dirty="0"/>
          </a:p>
        </p:txBody>
      </p:sp>
      <p:pic>
        <p:nvPicPr>
          <p:cNvPr id="5" name="Содержимое 4" descr="0008-008-Simptomy-gripp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83683" y="1629186"/>
            <a:ext cx="5072099" cy="4786346"/>
          </a:xfrm>
        </p:spPr>
      </p:pic>
      <p:pic>
        <p:nvPicPr>
          <p:cNvPr id="6" name="Содержимое 5" descr="gripp_prostud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14281" y="1285860"/>
            <a:ext cx="4357719" cy="52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3"/>
            <a:ext cx="892971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 возникновении первых симптомов гриппа показано применение следующих средств:</a:t>
            </a:r>
          </a:p>
          <a:p>
            <a:r>
              <a:rPr lang="ru-RU" dirty="0" smtClean="0"/>
              <a:t>обильное питье (горячий чай, морс, боржоми с молоком);</a:t>
            </a:r>
          </a:p>
          <a:p>
            <a:r>
              <a:rPr lang="ru-RU" dirty="0" smtClean="0"/>
              <a:t>жаропонижающие средства (парацетамол, </a:t>
            </a:r>
            <a:r>
              <a:rPr lang="ru-RU" dirty="0" err="1" smtClean="0"/>
              <a:t>панадол</a:t>
            </a:r>
            <a:r>
              <a:rPr lang="ru-RU" dirty="0" smtClean="0"/>
              <a:t>, </a:t>
            </a:r>
            <a:r>
              <a:rPr lang="ru-RU" dirty="0" err="1" smtClean="0"/>
              <a:t>колдрекс</a:t>
            </a:r>
            <a:r>
              <a:rPr lang="ru-RU" dirty="0" smtClean="0"/>
              <a:t>); </a:t>
            </a:r>
          </a:p>
          <a:p>
            <a:r>
              <a:rPr lang="ru-RU" dirty="0" smtClean="0"/>
              <a:t>сосудосуживающие средства местно для облегчения носового дыхания;</a:t>
            </a:r>
          </a:p>
          <a:p>
            <a:r>
              <a:rPr lang="ru-RU" dirty="0" err="1" smtClean="0"/>
              <a:t>мукалтин</a:t>
            </a:r>
            <a:r>
              <a:rPr lang="ru-RU" dirty="0" smtClean="0"/>
              <a:t>, корень солодки, настойка алтея и другие средства для разжижения и отхождения мокроты;</a:t>
            </a:r>
          </a:p>
          <a:p>
            <a:r>
              <a:rPr lang="ru-RU" dirty="0" smtClean="0"/>
              <a:t>противокашлевые средства (</a:t>
            </a:r>
            <a:r>
              <a:rPr lang="ru-RU" dirty="0" err="1" smtClean="0"/>
              <a:t>пертуссин</a:t>
            </a:r>
            <a:r>
              <a:rPr lang="ru-RU" dirty="0" smtClean="0"/>
              <a:t>, </a:t>
            </a:r>
            <a:r>
              <a:rPr lang="ru-RU" dirty="0" err="1" smtClean="0"/>
              <a:t>бронхолитин</a:t>
            </a:r>
            <a:r>
              <a:rPr lang="ru-RU" dirty="0" smtClean="0"/>
              <a:t>, </a:t>
            </a:r>
            <a:r>
              <a:rPr lang="ru-RU" dirty="0" err="1" smtClean="0"/>
              <a:t>бромгексин</a:t>
            </a:r>
            <a:r>
              <a:rPr lang="ru-RU" dirty="0" smtClean="0"/>
              <a:t>, грудной сбор);</a:t>
            </a:r>
          </a:p>
          <a:p>
            <a:r>
              <a:rPr lang="ru-RU" dirty="0" smtClean="0"/>
              <a:t>в первые дни болезни рекомендуются паровые ингаляции с настоями из ромашки, календулы, мяты, шалфея, зверобоя, багульника, сосновых почек;</a:t>
            </a:r>
          </a:p>
          <a:p>
            <a:r>
              <a:rPr lang="ru-RU" dirty="0" smtClean="0"/>
              <a:t>аскорбиновая кислота, поливитамины;</a:t>
            </a:r>
          </a:p>
          <a:p>
            <a:r>
              <a:rPr lang="ru-RU" dirty="0" smtClean="0"/>
              <a:t>антигистаминные препараты (</a:t>
            </a:r>
            <a:r>
              <a:rPr lang="ru-RU" dirty="0" err="1" smtClean="0"/>
              <a:t>тавегил</a:t>
            </a:r>
            <a:r>
              <a:rPr lang="ru-RU" dirty="0" smtClean="0"/>
              <a:t>, </a:t>
            </a:r>
            <a:r>
              <a:rPr lang="ru-RU" dirty="0" err="1" smtClean="0"/>
              <a:t>супрастин</a:t>
            </a:r>
            <a:r>
              <a:rPr lang="ru-RU" dirty="0" smtClean="0"/>
              <a:t>); </a:t>
            </a:r>
          </a:p>
          <a:p>
            <a:r>
              <a:rPr lang="ru-RU" dirty="0" smtClean="0"/>
              <a:t>в первые дни заболевания — натуральные препараты, поддерживающие иммунитет (интерферон, </a:t>
            </a:r>
            <a:r>
              <a:rPr lang="ru-RU" dirty="0" err="1" smtClean="0"/>
              <a:t>афлубин</a:t>
            </a:r>
            <a:r>
              <a:rPr lang="ru-RU" dirty="0" smtClean="0"/>
              <a:t>).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4000504"/>
            <a:ext cx="87868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 время эпидемий уровень госпитализаций возрастает в 2 — 5 раз. Наибольшие жертвы грипп собирает среди пожилых групп населения, страдающих хроническими болезнями. Смерть при гриппе может наступить от интоксикации, кровоизлияний в головной мозг, от легочных осложнений (пневмония), сердечной или сердечно-легочной недостаточности. Грипп может давать такие опасные осложнения, как синдром Рейе, менингит и энцефалит. Распространенными осложнениями после гриппа являются также риниты, синуситы, бронхиты, отиты, обострение хронических заболеваний, бактериальная суперинфекция. На ослабленный гриппом организм часто садится бактериальная инфекция (пневмококковая, </a:t>
            </a:r>
            <a:r>
              <a:rPr lang="ru-RU" dirty="0" err="1" smtClean="0"/>
              <a:t>гемофильная</a:t>
            </a:r>
            <a:r>
              <a:rPr lang="ru-RU" dirty="0" smtClean="0"/>
              <a:t>, стафилококковая).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15832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7239000" cy="320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Схема взаимодействия вируса и клетки..</a:t>
            </a:r>
            <a:endParaRPr lang="ru-RU" dirty="0"/>
          </a:p>
        </p:txBody>
      </p:sp>
      <p:pic>
        <p:nvPicPr>
          <p:cNvPr id="5" name="Содержимое 4" descr="image007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571612"/>
            <a:ext cx="4286280" cy="4714908"/>
          </a:xfrm>
        </p:spPr>
      </p:pic>
      <p:pic>
        <p:nvPicPr>
          <p:cNvPr id="6" name="Содержимое 5" descr="image008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1571612"/>
            <a:ext cx="4071967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43956" cy="12192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Межклеточная стадия      Связывание </a:t>
            </a:r>
            <a:r>
              <a:rPr lang="ru-RU" sz="2800" dirty="0" smtClean="0"/>
              <a:t>рецепторов</a:t>
            </a:r>
            <a:endParaRPr lang="ru-RU" sz="2800" dirty="0"/>
          </a:p>
        </p:txBody>
      </p:sp>
      <p:pic>
        <p:nvPicPr>
          <p:cNvPr id="5" name="Содержимое 4" descr="image009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428736"/>
            <a:ext cx="4194102" cy="5143536"/>
          </a:xfrm>
        </p:spPr>
      </p:pic>
      <p:pic>
        <p:nvPicPr>
          <p:cNvPr id="6" name="Содержимое 5" descr="image010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1428736"/>
            <a:ext cx="4143404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133</TotalTime>
  <Words>888</Words>
  <Application>Microsoft Office PowerPoint</Application>
  <PresentationFormat>Экран (4:3)</PresentationFormat>
  <Paragraphs>70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Вирусное заболевания ГРИПП.</vt:lpstr>
      <vt:lpstr>Слайд 2</vt:lpstr>
      <vt:lpstr>Слайд 3</vt:lpstr>
      <vt:lpstr>Слайд 4</vt:lpstr>
      <vt:lpstr>          Симптомы ГРИППА!!!</vt:lpstr>
      <vt:lpstr>Слайд 6</vt:lpstr>
      <vt:lpstr>Слайд 7</vt:lpstr>
      <vt:lpstr>Схема взаимодействия вируса и клетки..</vt:lpstr>
      <vt:lpstr>Межклеточная стадия      Связывание рецепторов</vt:lpstr>
      <vt:lpstr>Эндоцитоз</vt:lpstr>
      <vt:lpstr>Высвобождение вирусной РНК</vt:lpstr>
      <vt:lpstr>Перемещение вирусной РНК и белков к клеточной поверхности.  Сборка вирусных частиц</vt:lpstr>
      <vt:lpstr>Слайд 13</vt:lpstr>
      <vt:lpstr>Слайд 14</vt:lpstr>
      <vt:lpstr>Слайд 15</vt:lpstr>
      <vt:lpstr>Слайд 16</vt:lpstr>
      <vt:lpstr>Слайд 17</vt:lpstr>
      <vt:lpstr> 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Вирусное заболевания СПИД!</dc:title>
  <dc:creator>Пользователь</dc:creator>
  <cp:lastModifiedBy>Пользователь</cp:lastModifiedBy>
  <cp:revision>15</cp:revision>
  <dcterms:created xsi:type="dcterms:W3CDTF">2013-03-12T16:30:28Z</dcterms:created>
  <dcterms:modified xsi:type="dcterms:W3CDTF">2013-03-12T18:46:49Z</dcterms:modified>
</cp:coreProperties>
</file>